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12192000" cy="6858000"/>
  <p:custDataLst>
    <p:tags r:id="rId34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B682"/>
    <a:srgbClr val="2200EC"/>
    <a:srgbClr val="065AE5"/>
    <a:srgbClr val="2B4B6C"/>
    <a:srgbClr val="8C8A7A"/>
    <a:srgbClr val="F6B42B"/>
    <a:srgbClr val="359D8C"/>
    <a:srgbClr val="1989B8"/>
    <a:srgbClr val="50A99D"/>
    <a:srgbClr val="58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534" y="150"/>
      </p:cViewPr>
      <p:guideLst>
        <p:guide orient="horz" pos="2880"/>
        <p:guide pos="21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675"/>
            </a:lvl1pPr>
          </a:lstStyle>
          <a:p>
            <a:fld id="{0F9B84EA-7D68-4D60-9CB1-D50884785D1C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942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167467" y="2475309"/>
            <a:ext cx="17339733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340096" y="0"/>
            <a:ext cx="6852284" cy="6858000"/>
          </a:xfrm>
          <a:custGeom>
            <a:avLst/>
            <a:gdLst/>
            <a:ahLst/>
            <a:cxnLst/>
            <a:rect l="l" t="t" r="r" b="b"/>
            <a:pathLst>
              <a:path w="6852284" h="6858000">
                <a:moveTo>
                  <a:pt x="6851904" y="0"/>
                </a:moveTo>
                <a:lnTo>
                  <a:pt x="0" y="0"/>
                </a:lnTo>
                <a:lnTo>
                  <a:pt x="0" y="6858000"/>
                </a:lnTo>
                <a:lnTo>
                  <a:pt x="6851904" y="6858000"/>
                </a:lnTo>
                <a:lnTo>
                  <a:pt x="6851904" y="0"/>
                </a:lnTo>
                <a:close/>
              </a:path>
            </a:pathLst>
          </a:custGeom>
          <a:solidFill>
            <a:srgbClr val="2583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33100" y="708723"/>
            <a:ext cx="6325798" cy="970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00" b="0" i="1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6675" y="1444752"/>
            <a:ext cx="10517505" cy="45720"/>
          </a:xfrm>
          <a:custGeom>
            <a:avLst/>
            <a:gdLst/>
            <a:ahLst/>
            <a:cxnLst/>
            <a:rect l="l" t="t" r="r" b="b"/>
            <a:pathLst>
              <a:path w="10517505" h="45719">
                <a:moveTo>
                  <a:pt x="10517124" y="0"/>
                </a:moveTo>
                <a:lnTo>
                  <a:pt x="0" y="0"/>
                </a:lnTo>
                <a:lnTo>
                  <a:pt x="0" y="45720"/>
                </a:lnTo>
                <a:lnTo>
                  <a:pt x="10517124" y="45720"/>
                </a:lnTo>
                <a:lnTo>
                  <a:pt x="10517124" y="0"/>
                </a:lnTo>
                <a:close/>
              </a:path>
            </a:pathLst>
          </a:custGeom>
          <a:solidFill>
            <a:srgbClr val="B6DF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2301" y="196521"/>
            <a:ext cx="8350884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2285" y="1932731"/>
            <a:ext cx="6461125" cy="176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18519" y="6442773"/>
            <a:ext cx="293370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888888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.ca.gov/cc/cc.htm" TargetMode="External"/><Relationship Id="rId2" Type="http://schemas.openxmlformats.org/officeDocument/2006/relationships/hyperlink" Target="mailto:jorn.herner@arb.c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b.ca.gov/research/methane/CA_CH4_Survey_Phase1_Report_2017.pdf?_ga=2.67533009.1778891176.1542106381-362007903.1522798261" TargetMode="Externa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30113" y="995137"/>
            <a:ext cx="6024880" cy="459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822325">
              <a:lnSpc>
                <a:spcPct val="100000"/>
              </a:lnSpc>
              <a:spcBef>
                <a:spcPts val="105"/>
              </a:spcBef>
            </a:pPr>
            <a:r>
              <a:rPr sz="2900" b="1" dirty="0">
                <a:latin typeface="Calibri" panose="020F0502020204030204"/>
                <a:cs typeface="Calibri" panose="020F0502020204030204"/>
              </a:rPr>
              <a:t>加州温室气体测量和监测计划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63080" y="2706589"/>
            <a:ext cx="2877820" cy="2245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500" b="1" dirty="0">
                <a:latin typeface="Calibri" panose="020F0502020204030204"/>
                <a:cs typeface="Calibri" panose="020F0502020204030204"/>
              </a:rPr>
              <a:t>Jorn D.Herner博士</a:t>
            </a: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Calibri" panose="020F0502020204030204"/>
                <a:cs typeface="Calibri" panose="020F0502020204030204"/>
              </a:rPr>
              <a:t>研究部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sz="2000" spc="-10" dirty="0">
                <a:latin typeface="Calibri" panose="020F0502020204030204"/>
                <a:cs typeface="Calibri" panose="020F0502020204030204"/>
              </a:rPr>
              <a:t>916-277.0762</a:t>
            </a:r>
            <a:endParaRPr sz="200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 panose="020F0502020204030204"/>
              <a:cs typeface="Calibri" panose="020F0502020204030204"/>
            </a:endParaRPr>
          </a:p>
          <a:p>
            <a:pPr marL="635" algn="ctr">
              <a:lnSpc>
                <a:spcPct val="100000"/>
              </a:lnSpc>
            </a:pPr>
            <a:r>
              <a:rPr sz="2000" spc="-10" dirty="0">
                <a:solidFill>
                  <a:srgbClr val="404040"/>
                </a:solidFill>
                <a:latin typeface="Calibri" panose="020F0502020204030204"/>
                <a:cs typeface="Calibri" panose="020F0502020204030204"/>
                <a:hlinkClick r:id="rId2"/>
              </a:rPr>
              <a:t>jorn.herner@arb.ca.gov</a:t>
            </a:r>
            <a:endParaRPr sz="200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sz="2000" b="1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 panose="020F0502020204030204"/>
                <a:cs typeface="Calibri" panose="020F0502020204030204"/>
                <a:hlinkClick r:id="rId3"/>
              </a:rPr>
              <a:t>www.arb.ca.gov/cc/cc.htm</a:t>
            </a:r>
            <a:endParaRPr sz="20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4526" y="5554774"/>
            <a:ext cx="4012829" cy="7473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9282" y="1010411"/>
            <a:ext cx="3526620" cy="39867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146028" y="6442773"/>
            <a:ext cx="1282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5"/>
              </a:lnSpc>
            </a:pPr>
            <a:r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675" y="1382267"/>
            <a:ext cx="10517505" cy="45720"/>
          </a:xfrm>
          <a:custGeom>
            <a:avLst/>
            <a:gdLst/>
            <a:ahLst/>
            <a:cxnLst/>
            <a:rect l="l" t="t" r="r" b="b"/>
            <a:pathLst>
              <a:path w="10517505" h="45719">
                <a:moveTo>
                  <a:pt x="10517124" y="0"/>
                </a:moveTo>
                <a:lnTo>
                  <a:pt x="0" y="0"/>
                </a:lnTo>
                <a:lnTo>
                  <a:pt x="0" y="45720"/>
                </a:lnTo>
                <a:lnTo>
                  <a:pt x="10517124" y="45720"/>
                </a:lnTo>
                <a:lnTo>
                  <a:pt x="10517124" y="0"/>
                </a:lnTo>
                <a:close/>
              </a:path>
            </a:pathLst>
          </a:custGeom>
          <a:solidFill>
            <a:srgbClr val="B6DF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465841"/>
            <a:ext cx="907161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威尔逊山 – 甲烷源解析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43919" y="6392100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10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94087" y="6568883"/>
            <a:ext cx="4685030" cy="174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006FC0"/>
                </a:solidFill>
                <a:latin typeface="Century Gothic"/>
                <a:cs typeface="Century Gothic"/>
              </a:rPr>
              <a:t>参考文献：Kuwayama等人，环境</a:t>
            </a:r>
            <a:r>
              <a:rPr lang="zh-CN" altLang="en-US" sz="1050" dirty="0">
                <a:solidFill>
                  <a:srgbClr val="006FC0"/>
                </a:solidFill>
                <a:latin typeface="Century Gothic"/>
                <a:ea typeface="宋体" panose="02010600030101010101" pitchFamily="2" charset="-122"/>
                <a:cs typeface="Century Gothic"/>
              </a:rPr>
              <a:t>科学与</a:t>
            </a:r>
            <a:r>
              <a:rPr sz="1050" dirty="0">
                <a:solidFill>
                  <a:srgbClr val="006FC0"/>
                </a:solidFill>
                <a:latin typeface="Century Gothic"/>
                <a:cs typeface="Century Gothic"/>
              </a:rPr>
              <a:t>技术。2019, 53, 6, 2961–2970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4387" y="1901492"/>
            <a:ext cx="5134367" cy="423154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62600" y="5105400"/>
            <a:ext cx="152400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估测法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45633" y="5640471"/>
            <a:ext cx="75788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50" dirty="0" smtClean="0"/>
              <a:t>垃圾填埋场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62400" y="5984778"/>
            <a:ext cx="875394" cy="161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 smtClean="0">
                <a:ea typeface="宋体" panose="02010600030101010101" pitchFamily="2" charset="-122"/>
              </a:rPr>
              <a:t>农业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038495" y="5638800"/>
            <a:ext cx="828905" cy="161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50" dirty="0" smtClean="0"/>
              <a:t>天然气</a:t>
            </a:r>
            <a:endParaRPr lang="zh-CN" altLang="en-US" sz="1050" dirty="0"/>
          </a:p>
        </p:txBody>
      </p:sp>
      <p:sp>
        <p:nvSpPr>
          <p:cNvPr id="12" name="文本框 11"/>
          <p:cNvSpPr txBox="1"/>
          <p:nvPr/>
        </p:nvSpPr>
        <p:spPr>
          <a:xfrm>
            <a:off x="6301302" y="5638799"/>
            <a:ext cx="957660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 smtClean="0">
                <a:ea typeface="宋体" panose="02010600030101010101" pitchFamily="2" charset="-122"/>
              </a:rPr>
              <a:t>自</a:t>
            </a:r>
            <a:r>
              <a:rPr lang="en-US" altLang="zh-CN" sz="1050" dirty="0" smtClean="0"/>
              <a:t>然渗漏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038495" y="5967996"/>
            <a:ext cx="1004165" cy="161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50" dirty="0" smtClean="0">
                <a:ea typeface="宋体" panose="02010600030101010101" pitchFamily="2" charset="-122"/>
              </a:rPr>
              <a:t>运输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109369" y="5661580"/>
            <a:ext cx="934361" cy="161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50" dirty="0" smtClean="0"/>
              <a:t>工业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120368" y="5960296"/>
            <a:ext cx="934361" cy="161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50" dirty="0" smtClean="0"/>
              <a:t>生物源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301301" y="5937516"/>
            <a:ext cx="1560425" cy="161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50" dirty="0" smtClean="0"/>
              <a:t>废水处理</a:t>
            </a:r>
          </a:p>
        </p:txBody>
      </p:sp>
      <p:sp>
        <p:nvSpPr>
          <p:cNvPr id="17" name="文本框 16"/>
          <p:cNvSpPr txBox="1"/>
          <p:nvPr/>
        </p:nvSpPr>
        <p:spPr>
          <a:xfrm rot="16200000">
            <a:off x="2365053" y="3206785"/>
            <a:ext cx="2467200" cy="283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CH</a:t>
            </a:r>
            <a:r>
              <a:rPr lang="en-US" altLang="zh-CN" sz="1200" baseline="-25000" dirty="0" smtClean="0"/>
              <a:t>4</a:t>
            </a:r>
            <a:r>
              <a:rPr lang="zh-CN" altLang="en-US" sz="1200" dirty="0" smtClean="0"/>
              <a:t>排放（不超过</a:t>
            </a:r>
            <a:r>
              <a:rPr lang="en-US" altLang="zh-CN" sz="1200" dirty="0" smtClean="0"/>
              <a:t>CO</a:t>
            </a:r>
            <a:r>
              <a:rPr lang="en-US" altLang="zh-CN" sz="1200" baseline="-25000" dirty="0" smtClean="0"/>
              <a:t>2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每年）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675" y="1382267"/>
            <a:ext cx="10517505" cy="45720"/>
          </a:xfrm>
          <a:custGeom>
            <a:avLst/>
            <a:gdLst/>
            <a:ahLst/>
            <a:cxnLst/>
            <a:rect l="l" t="t" r="r" b="b"/>
            <a:pathLst>
              <a:path w="10517505" h="45719">
                <a:moveTo>
                  <a:pt x="10517124" y="0"/>
                </a:moveTo>
                <a:lnTo>
                  <a:pt x="0" y="0"/>
                </a:lnTo>
                <a:lnTo>
                  <a:pt x="0" y="45720"/>
                </a:lnTo>
                <a:lnTo>
                  <a:pt x="10517124" y="45720"/>
                </a:lnTo>
                <a:lnTo>
                  <a:pt x="10517124" y="0"/>
                </a:lnTo>
                <a:close/>
              </a:path>
            </a:pathLst>
          </a:custGeom>
          <a:solidFill>
            <a:srgbClr val="B6DF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465841"/>
            <a:ext cx="494728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 smtClean="0"/>
              <a:t>洛杉矶超级</a:t>
            </a:r>
            <a:r>
              <a:rPr lang="zh-CN" dirty="0"/>
              <a:t>工厂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08838" y="5414634"/>
            <a:ext cx="8978161" cy="85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196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6FC0"/>
                </a:solidFill>
                <a:latin typeface="Calibri" panose="020F0502020204030204"/>
                <a:cs typeface="Calibri" panose="020F0502020204030204"/>
              </a:rPr>
              <a:t>参考文献：Gallagher等人（2014）环境科学与技术，第1084-1093</a:t>
            </a:r>
            <a:r>
              <a:rPr sz="1200" dirty="0" smtClean="0">
                <a:solidFill>
                  <a:srgbClr val="006FC0"/>
                </a:solidFill>
                <a:latin typeface="Calibri" panose="020F0502020204030204"/>
                <a:cs typeface="Calibri" panose="020F0502020204030204"/>
              </a:rPr>
              <a:t>页</a:t>
            </a:r>
            <a:endParaRPr lang="en-US" sz="1200" dirty="0" smtClean="0">
              <a:solidFill>
                <a:srgbClr val="006FC0"/>
              </a:solidFill>
              <a:latin typeface="Calibri" panose="020F0502020204030204"/>
              <a:cs typeface="Calibri" panose="020F0502020204030204"/>
            </a:endParaRPr>
          </a:p>
          <a:p>
            <a:pPr marL="1711960">
              <a:lnSpc>
                <a:spcPct val="100000"/>
              </a:lnSpc>
              <a:spcBef>
                <a:spcPts val="100"/>
              </a:spcBef>
            </a:pPr>
            <a:endParaRPr lang="en-US" sz="1200" dirty="0">
              <a:solidFill>
                <a:srgbClr val="006FC0"/>
              </a:solidFill>
              <a:latin typeface="Calibri" panose="020F0502020204030204"/>
              <a:cs typeface="Calibri" panose="020F0502020204030204"/>
            </a:endParaRPr>
          </a:p>
          <a:p>
            <a:pPr marL="1711960">
              <a:lnSpc>
                <a:spcPct val="100000"/>
              </a:lnSpc>
              <a:spcBef>
                <a:spcPts val="100"/>
              </a:spcBef>
            </a:pPr>
            <a:endParaRPr sz="1200" dirty="0">
              <a:solidFill>
                <a:srgbClr val="006FC0"/>
              </a:solidFill>
              <a:latin typeface="Calibri" panose="020F0502020204030204"/>
              <a:cs typeface="Calibri" panose="020F0502020204030204"/>
            </a:endParaRPr>
          </a:p>
          <a:p>
            <a:pPr marL="199771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l"/>
            </a:pPr>
            <a:r>
              <a:rPr sz="1600" dirty="0">
                <a:solidFill>
                  <a:srgbClr val="006FC0"/>
                </a:solidFill>
                <a:latin typeface="Calibri" panose="020F0502020204030204"/>
                <a:cs typeface="Calibri" panose="020F0502020204030204"/>
              </a:rPr>
              <a:t>基于国家环保局的方法得出的结果与2007年威尔逊山的测量结果存在显著差异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14600" y="6489190"/>
            <a:ext cx="5410199" cy="243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0" marR="5080" indent="-285750" algn="r">
              <a:lnSpc>
                <a:spcPts val="1780"/>
              </a:lnSpc>
              <a:spcBef>
                <a:spcPts val="95"/>
              </a:spcBef>
              <a:buFont typeface="Wingdings" panose="05000000000000000000" pitchFamily="2" charset="2"/>
              <a:buChar char="l"/>
            </a:pPr>
            <a:r>
              <a:rPr sz="1600" spc="-25" dirty="0" err="1" smtClean="0">
                <a:solidFill>
                  <a:srgbClr val="0070C0"/>
                </a:solidFill>
                <a:latin typeface="Calibri" panose="020F0502020204030204"/>
                <a:cs typeface="Calibri" panose="020F0502020204030204"/>
              </a:rPr>
              <a:t>新的加州比排放</a:t>
            </a:r>
            <a:r>
              <a:rPr lang="zh-CN" altLang="en-US" sz="1600" spc="-25" dirty="0">
                <a:solidFill>
                  <a:srgbClr val="0070C0"/>
                </a:solidFill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量</a:t>
            </a:r>
            <a:r>
              <a:rPr sz="1600" spc="-25" dirty="0">
                <a:solidFill>
                  <a:srgbClr val="0070C0"/>
                </a:solidFill>
                <a:latin typeface="Calibri" panose="020F0502020204030204"/>
                <a:cs typeface="Calibri" panose="020F0502020204030204"/>
              </a:rPr>
              <a:t>清单与2007年威尔逊山测量值一致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5204" y="2436876"/>
            <a:ext cx="5835395" cy="29245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86976" y="1703077"/>
            <a:ext cx="743077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dirty="0">
                <a:latin typeface="Calibri" panose="020F0502020204030204"/>
                <a:cs typeface="Calibri" panose="020F0502020204030204"/>
              </a:rPr>
              <a:t>进一步研究改进了模型和清单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10000" y="2540843"/>
            <a:ext cx="1181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err="1" smtClean="0"/>
              <a:t>使用EPA方法</a:t>
            </a:r>
            <a:endParaRPr lang="en-US" altLang="zh-CN" sz="1200" dirty="0" smtClean="0"/>
          </a:p>
          <a:p>
            <a:endParaRPr lang="en-US" altLang="zh-CN" sz="1200" dirty="0" smtClean="0"/>
          </a:p>
        </p:txBody>
      </p:sp>
      <p:sp>
        <p:nvSpPr>
          <p:cNvPr id="10" name="文本框 9"/>
          <p:cNvSpPr txBox="1"/>
          <p:nvPr/>
        </p:nvSpPr>
        <p:spPr>
          <a:xfrm>
            <a:off x="3810000" y="3002508"/>
            <a:ext cx="1279526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基于环境的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85937" y="3408917"/>
            <a:ext cx="160020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使用CA比排放</a:t>
            </a:r>
            <a:r>
              <a:rPr lang="zh-CN" altLang="en-US" sz="1200" dirty="0" smtClean="0">
                <a:ea typeface="宋体" panose="02010600030101010101" pitchFamily="2" charset="-122"/>
              </a:rPr>
              <a:t>量</a:t>
            </a:r>
            <a:r>
              <a:rPr lang="en-US" altLang="zh-CN" sz="1200" dirty="0" smtClean="0"/>
              <a:t>改进</a:t>
            </a:r>
            <a:r>
              <a:rPr lang="zh-CN" altLang="en-US" sz="1200" dirty="0" smtClean="0">
                <a:ea typeface="宋体" panose="02010600030101010101" pitchFamily="2" charset="-122"/>
              </a:rPr>
              <a:t>了</a:t>
            </a:r>
            <a:r>
              <a:rPr lang="en-US" altLang="zh-CN" sz="1200" dirty="0" smtClean="0"/>
              <a:t>EI</a:t>
            </a:r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2310442" y="3637381"/>
            <a:ext cx="1279526" cy="252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 err="1" smtClean="0"/>
              <a:t>公吨</a:t>
            </a:r>
            <a:endParaRPr lang="en-US" altLang="zh-CN" sz="105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11011280" y="6424428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11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91599"/>
            <a:ext cx="796861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单个点源特性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1655" y="1591055"/>
            <a:ext cx="3691127" cy="30205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043919" y="6392100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12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01512" y="6497214"/>
            <a:ext cx="4461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 panose="020F0502020204030204"/>
                <a:cs typeface="Calibri" panose="020F0502020204030204"/>
              </a:rPr>
              <a:t>https://ww2.arb.ca.gov/our-work/programs/methane/ab1496-research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4163"/>
              </p:ext>
            </p:extLst>
          </p:nvPr>
        </p:nvGraphicFramePr>
        <p:xfrm>
          <a:off x="1670302" y="4762501"/>
          <a:ext cx="8308971" cy="1430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5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9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3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12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12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spc="-10" dirty="0" smtClean="0">
                          <a:latin typeface="+mn-lt"/>
                          <a:cs typeface="Calibri" panose="020F0502020204030204"/>
                        </a:rPr>
                        <a:t>垃圾填埋场名称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dirty="0" smtClean="0">
                          <a:latin typeface="Calibri" panose="020F0502020204030204"/>
                          <a:cs typeface="Calibri" panose="020F0502020204030204"/>
                        </a:rPr>
                        <a:t>纬度</a:t>
                      </a:r>
                      <a:endParaRPr sz="600" b="1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dirty="0" smtClean="0">
                          <a:latin typeface="Calibri" panose="020F0502020204030204"/>
                          <a:cs typeface="Calibri" panose="020F0502020204030204"/>
                        </a:rPr>
                        <a:t>经度</a:t>
                      </a:r>
                      <a:endParaRPr sz="600" b="1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73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dirty="0" smtClean="0">
                          <a:latin typeface="+mn-lt"/>
                          <a:cs typeface="Calibri" panose="020F0502020204030204"/>
                        </a:rPr>
                        <a:t>大气限域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spc="-10" dirty="0" smtClean="0">
                          <a:latin typeface="+mn-lt"/>
                          <a:cs typeface="Calibri" panose="020F0502020204030204"/>
                        </a:rPr>
                        <a:t>扇区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spc="-10" dirty="0" smtClean="0">
                          <a:latin typeface="Calibri" panose="020F0502020204030204"/>
                          <a:cs typeface="Calibri" panose="020F0502020204030204"/>
                        </a:rPr>
                        <a:t>类型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spc="-20" dirty="0" smtClean="0">
                          <a:latin typeface="Calibri" panose="020F0502020204030204"/>
                          <a:cs typeface="Calibri" panose="020F0502020204030204"/>
                        </a:rPr>
                        <a:t>日期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600" b="1" dirty="0">
                          <a:latin typeface="Calibri" panose="020F0502020204030204"/>
                          <a:cs typeface="Calibri" panose="020F0502020204030204"/>
                        </a:rPr>
                        <a:t>CH4 </a:t>
                      </a:r>
                      <a:r>
                        <a:rPr lang="zh-CN" altLang="en-US" sz="600" b="1" dirty="0" smtClean="0">
                          <a:latin typeface="Calibri" panose="020F0502020204030204"/>
                          <a:cs typeface="Calibri" panose="020F0502020204030204"/>
                        </a:rPr>
                        <a:t>排放</a:t>
                      </a:r>
                      <a:r>
                        <a:rPr sz="600" b="1" spc="15" dirty="0" smtClean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b="1" spc="-10" dirty="0">
                          <a:latin typeface="Calibri" panose="020F0502020204030204"/>
                          <a:cs typeface="Calibri" panose="020F0502020204030204"/>
                        </a:rPr>
                        <a:t>(kg/hr)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spc="-10" dirty="0" smtClean="0">
                          <a:latin typeface="Calibri" panose="020F0502020204030204"/>
                          <a:cs typeface="Calibri" panose="020F0502020204030204"/>
                        </a:rPr>
                        <a:t>不确定性</a:t>
                      </a:r>
                      <a:r>
                        <a:rPr sz="600" b="1" spc="55" dirty="0" smtClean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b="1" spc="-10" dirty="0">
                          <a:latin typeface="Calibri" panose="020F0502020204030204"/>
                          <a:cs typeface="Calibri" panose="020F0502020204030204"/>
                        </a:rPr>
                        <a:t>(kg/hr)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lang="zh-CN" altLang="en-US" sz="600" b="1" dirty="0" smtClean="0">
                          <a:latin typeface="Calibri" panose="020F0502020204030204"/>
                          <a:cs typeface="Calibri" panose="020F0502020204030204"/>
                        </a:rPr>
                        <a:t>日期状态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2384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Zero</a:t>
                      </a:r>
                      <a:r>
                        <a:rPr sz="6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San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Jose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Wastewater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+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Zanker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37.4313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-121.9478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San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Francisco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25" dirty="0">
                          <a:latin typeface="Calibri" panose="020F0502020204030204"/>
                          <a:cs typeface="Calibri" panose="020F0502020204030204"/>
                        </a:rPr>
                        <a:t>Bay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Wastewater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Treatment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10/05/2017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630.5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139.8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Newby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Island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37.4585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-121.9413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San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Francisco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25" dirty="0">
                          <a:latin typeface="Calibri" panose="020F0502020204030204"/>
                          <a:cs typeface="Calibri" panose="020F0502020204030204"/>
                        </a:rPr>
                        <a:t>Bay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10/05/2017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2075.4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586.7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Altamont</a:t>
                      </a:r>
                      <a:r>
                        <a:rPr sz="600" spc="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37.7539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-121.6517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San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Francisco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25" dirty="0">
                          <a:latin typeface="Calibri" panose="020F0502020204030204"/>
                          <a:cs typeface="Calibri" panose="020F0502020204030204"/>
                        </a:rPr>
                        <a:t>Bay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10/06/2017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2976.8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653.2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Keller</a:t>
                      </a:r>
                      <a:r>
                        <a:rPr sz="6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Canyon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38.0039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-121.9365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San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Francisco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25" dirty="0">
                          <a:latin typeface="Calibri" panose="020F0502020204030204"/>
                          <a:cs typeface="Calibri" panose="020F0502020204030204"/>
                        </a:rPr>
                        <a:t>Bay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10/06/2017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639.6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208.8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Potrero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Hills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38.2134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-121.9819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2235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San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Francisco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25" dirty="0">
                          <a:latin typeface="Calibri" panose="020F0502020204030204"/>
                          <a:cs typeface="Calibri" panose="020F0502020204030204"/>
                        </a:rPr>
                        <a:t>Bay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10/06/2017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2292.2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385.0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Toland</a:t>
                      </a:r>
                      <a:r>
                        <a:rPr sz="600" spc="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34.4015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-118.9907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Central</a:t>
                      </a:r>
                      <a:r>
                        <a:rPr sz="600" spc="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10/16/2017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3200.3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767.2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Sunshine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Canyon</a:t>
                      </a:r>
                      <a:r>
                        <a:rPr sz="600" spc="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34.3273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-118.5149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10/16/2017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1434.6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282.8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Chiquita</a:t>
                      </a:r>
                      <a:r>
                        <a:rPr sz="600" spc="5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Canyon</a:t>
                      </a:r>
                      <a:r>
                        <a:rPr sz="600" spc="6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34.4295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-118.6466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10/17/2017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2153.3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679.2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Simi</a:t>
                      </a:r>
                      <a:r>
                        <a:rPr sz="600" spc="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Valley</a:t>
                      </a:r>
                      <a:r>
                        <a:rPr sz="6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34.2945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-118.7954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Central</a:t>
                      </a:r>
                      <a:r>
                        <a:rPr sz="600" spc="3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10/17/2017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489.4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20" dirty="0">
                          <a:latin typeface="Calibri" panose="020F0502020204030204"/>
                          <a:cs typeface="Calibri" panose="020F0502020204030204"/>
                        </a:rPr>
                        <a:t>88.0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Scholl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Canyon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34.1560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-118.1937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11/09/2017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20" dirty="0">
                          <a:latin typeface="Calibri" panose="020F0502020204030204"/>
                          <a:cs typeface="Calibri" panose="020F0502020204030204"/>
                        </a:rPr>
                        <a:t>70.7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20" dirty="0">
                          <a:latin typeface="Calibri" panose="020F0502020204030204"/>
                          <a:cs typeface="Calibri" panose="020F0502020204030204"/>
                        </a:rPr>
                        <a:t>15.5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Olinda</a:t>
                      </a:r>
                      <a:r>
                        <a:rPr sz="600" spc="4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Alpha</a:t>
                      </a:r>
                      <a:r>
                        <a:rPr sz="600" spc="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33.9416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-117.8331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11/09/2017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1698.6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327.8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BKK</a:t>
                      </a:r>
                      <a:r>
                        <a:rPr sz="600" spc="-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West</a:t>
                      </a:r>
                      <a:r>
                        <a:rPr sz="6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Covina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34.0364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-117.8995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11/09/2017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20" dirty="0">
                          <a:latin typeface="Calibri" panose="020F0502020204030204"/>
                          <a:cs typeface="Calibri" panose="020F0502020204030204"/>
                        </a:rPr>
                        <a:t>93.0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25" dirty="0">
                          <a:latin typeface="Calibri" panose="020F0502020204030204"/>
                          <a:cs typeface="Calibri" panose="020F0502020204030204"/>
                        </a:rPr>
                        <a:t>9.9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Puente</a:t>
                      </a:r>
                      <a:r>
                        <a:rPr sz="6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Hills</a:t>
                      </a:r>
                      <a:r>
                        <a:rPr sz="600" spc="1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34.0161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-118.0146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South</a:t>
                      </a:r>
                      <a:r>
                        <a:rPr sz="600" spc="25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Coast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11/09/2017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360.9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20" dirty="0">
                          <a:latin typeface="Calibri" panose="020F0502020204030204"/>
                          <a:cs typeface="Calibri" panose="020F0502020204030204"/>
                        </a:rPr>
                        <a:t>55.3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2700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Foothill</a:t>
                      </a:r>
                      <a:r>
                        <a:rPr sz="600" spc="5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38.0378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-120.9372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890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San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Joaquin</a:t>
                      </a:r>
                      <a:r>
                        <a:rPr sz="600" spc="3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Valley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dirty="0">
                          <a:latin typeface="Calibri" panose="020F0502020204030204"/>
                          <a:cs typeface="Calibri" panose="020F0502020204030204"/>
                        </a:rPr>
                        <a:t>Waste</a:t>
                      </a:r>
                      <a:r>
                        <a:rPr sz="600" spc="2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Management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Landfill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11/18/2017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680.1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" algn="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146.0</a:t>
                      </a:r>
                      <a:endParaRPr sz="6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15"/>
                        </a:spcBef>
                      </a:pPr>
                      <a:r>
                        <a:rPr sz="600" spc="-10" dirty="0">
                          <a:latin typeface="Calibri" panose="020F0502020204030204"/>
                          <a:cs typeface="Calibri" panose="020F0502020204030204"/>
                        </a:rPr>
                        <a:t>Final</a:t>
                      </a:r>
                      <a:endParaRPr sz="600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1905" marB="0">
                    <a:lnL w="6350">
                      <a:solidFill>
                        <a:srgbClr val="D3D3D3"/>
                      </a:solidFill>
                      <a:prstDash val="solid"/>
                    </a:lnL>
                    <a:lnR w="6350">
                      <a:solidFill>
                        <a:srgbClr val="D3D3D3"/>
                      </a:solidFill>
                      <a:prstDash val="solid"/>
                    </a:lnR>
                    <a:lnT w="6350">
                      <a:solidFill>
                        <a:srgbClr val="D3D3D3"/>
                      </a:solidFill>
                      <a:prstDash val="solid"/>
                    </a:lnT>
                    <a:lnB w="6350">
                      <a:solidFill>
                        <a:srgbClr val="D3D3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05298" y="4838698"/>
            <a:ext cx="79848" cy="800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8459" y="4838698"/>
            <a:ext cx="79848" cy="8000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1619" y="4838698"/>
            <a:ext cx="79848" cy="800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4896" y="4838698"/>
            <a:ext cx="79848" cy="800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8172" y="4838698"/>
            <a:ext cx="79848" cy="800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3542" y="4838700"/>
            <a:ext cx="79837" cy="8000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6702" y="4838698"/>
            <a:ext cx="79848" cy="8000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7432" y="4838700"/>
            <a:ext cx="79837" cy="8000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28160" y="4838698"/>
            <a:ext cx="79848" cy="8000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4706" y="4838698"/>
            <a:ext cx="79848" cy="8000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0148" y="1712976"/>
            <a:ext cx="2770619" cy="2746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91599"/>
            <a:ext cx="581088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面源特性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4127" y="2729483"/>
            <a:ext cx="4343399" cy="32567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40" y="1607820"/>
            <a:ext cx="1915160" cy="963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通量塔</a:t>
            </a: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垃圾填埋场</a:t>
            </a: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sz="2000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乳品厂</a:t>
            </a:r>
          </a:p>
        </p:txBody>
      </p:sp>
      <p:pic>
        <p:nvPicPr>
          <p:cNvPr id="5" name="object 5"/>
          <p:cNvPicPr/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871972" y="1635252"/>
            <a:ext cx="5763767" cy="49042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675" y="1382267"/>
            <a:ext cx="10517505" cy="45720"/>
          </a:xfrm>
          <a:custGeom>
            <a:avLst/>
            <a:gdLst/>
            <a:ahLst/>
            <a:cxnLst/>
            <a:rect l="l" t="t" r="r" b="b"/>
            <a:pathLst>
              <a:path w="10517505" h="45719">
                <a:moveTo>
                  <a:pt x="10517124" y="0"/>
                </a:moveTo>
                <a:lnTo>
                  <a:pt x="0" y="0"/>
                </a:lnTo>
                <a:lnTo>
                  <a:pt x="0" y="45720"/>
                </a:lnTo>
                <a:lnTo>
                  <a:pt x="10517124" y="45720"/>
                </a:lnTo>
                <a:lnTo>
                  <a:pt x="10517124" y="0"/>
                </a:lnTo>
                <a:close/>
              </a:path>
            </a:pathLst>
          </a:custGeom>
          <a:solidFill>
            <a:srgbClr val="B6DF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465841"/>
            <a:ext cx="715772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加利福尼亚温室气体监测网络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91538" y="1719961"/>
            <a:ext cx="6687818" cy="4616648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66700" indent="-2286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buFont typeface="Wingdings" panose="05000000000000000000"/>
              <a:buChar char=""/>
              <a:tabLst>
                <a:tab pos="26670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网络始于2010年</a:t>
            </a:r>
          </a:p>
          <a:p>
            <a:pPr marL="266700" indent="-2286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buFont typeface="Wingdings" panose="05000000000000000000"/>
              <a:buChar char=""/>
              <a:tabLst>
                <a:tab pos="266700" algn="l"/>
              </a:tabLst>
            </a:pPr>
            <a:r>
              <a:rPr sz="2400" dirty="0" err="1" smtClean="0">
                <a:latin typeface="Calibri" panose="020F0502020204030204"/>
                <a:cs typeface="Calibri" panose="020F0502020204030204"/>
              </a:rPr>
              <a:t>当前网络</a:t>
            </a:r>
            <a:endParaRPr lang="zh-CN" altLang="en-US" sz="1800" dirty="0"/>
          </a:p>
          <a:p>
            <a:r>
              <a:rPr lang="en-US" altLang="zh-CN" sz="1600" dirty="0" smtClean="0">
                <a:solidFill>
                  <a:srgbClr val="00B050"/>
                </a:solidFill>
              </a:rPr>
              <a:t>   </a:t>
            </a:r>
            <a:r>
              <a:rPr lang="en-US" altLang="zh-CN" sz="1400" dirty="0" smtClean="0">
                <a:solidFill>
                  <a:srgbClr val="92D050"/>
                </a:solidFill>
              </a:rPr>
              <a:t>O 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7</a:t>
            </a:r>
            <a:r>
              <a:rPr sz="2000" dirty="0">
                <a:latin typeface="Calibri" panose="020F0502020204030204"/>
                <a:cs typeface="Calibri" panose="020F0502020204030204"/>
              </a:rPr>
              <a:t>个加州空气资源委员会管理站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（未来更多）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381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tabLst>
                <a:tab pos="266700" algn="l"/>
              </a:tabLst>
            </a:pPr>
            <a:r>
              <a:rPr lang="en-US" altLang="zh-CN" sz="1400" dirty="0" smtClean="0">
                <a:solidFill>
                  <a:srgbClr val="00B050"/>
                </a:solidFill>
              </a:rPr>
              <a:t>  </a:t>
            </a:r>
            <a:r>
              <a:rPr lang="en-US" altLang="zh-CN" sz="1400" dirty="0" smtClean="0">
                <a:solidFill>
                  <a:srgbClr val="92D050"/>
                </a:solidFill>
              </a:rPr>
              <a:t>O</a:t>
            </a:r>
            <a:r>
              <a:rPr lang="en-US" altLang="zh-CN" sz="1400" dirty="0" smtClean="0">
                <a:solidFill>
                  <a:srgbClr val="00B050"/>
                </a:solidFill>
              </a:rPr>
              <a:t> 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其</a:t>
            </a:r>
            <a:r>
              <a:rPr lang="zh-CN" altLang="en-US" sz="2000" dirty="0" smtClean="0">
                <a:latin typeface="Calibri" panose="020F0502020204030204"/>
                <a:cs typeface="Calibri" panose="020F0502020204030204"/>
              </a:rPr>
              <a:t>余</a:t>
            </a:r>
            <a:r>
              <a:rPr sz="2000" dirty="0" err="1" smtClean="0">
                <a:latin typeface="Calibri" panose="020F0502020204030204"/>
                <a:cs typeface="Calibri" panose="020F0502020204030204"/>
              </a:rPr>
              <a:t>合作工厂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266700" indent="-2286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buFont typeface="Wingdings" panose="05000000000000000000"/>
              <a:buChar char=""/>
              <a:tabLst>
                <a:tab pos="266700" algn="l"/>
              </a:tabLst>
            </a:pPr>
            <a:r>
              <a:rPr sz="2400" dirty="0">
                <a:latin typeface="Calibri" panose="020F0502020204030204"/>
                <a:cs typeface="Calibri" panose="020F0502020204030204"/>
              </a:rPr>
              <a:t>测量</a:t>
            </a:r>
          </a:p>
          <a:p>
            <a:pPr marL="381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tabLst>
                <a:tab pos="266700" algn="l"/>
              </a:tabLst>
            </a:pPr>
            <a:r>
              <a:rPr lang="en-US" altLang="zh-CN" sz="1400" dirty="0" smtClean="0">
                <a:solidFill>
                  <a:srgbClr val="00B050"/>
                </a:solidFill>
              </a:rPr>
              <a:t>  </a:t>
            </a:r>
            <a:r>
              <a:rPr lang="en-US" altLang="zh-CN" sz="1400" dirty="0" smtClean="0">
                <a:solidFill>
                  <a:srgbClr val="92D050"/>
                </a:solidFill>
              </a:rPr>
              <a:t>O</a:t>
            </a:r>
            <a:r>
              <a:rPr lang="en-US" altLang="zh-CN" sz="2000" dirty="0" smtClean="0">
                <a:solidFill>
                  <a:srgbClr val="92D050"/>
                </a:solidFill>
              </a:rPr>
              <a:t> </a:t>
            </a:r>
            <a:r>
              <a:rPr sz="2000" dirty="0" err="1" smtClean="0">
                <a:latin typeface="Calibri" panose="020F0502020204030204"/>
                <a:cs typeface="Calibri" panose="020F0502020204030204"/>
              </a:rPr>
              <a:t>Picarro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 </a:t>
            </a:r>
            <a:r>
              <a:rPr sz="2000" dirty="0">
                <a:latin typeface="Calibri" panose="020F0502020204030204"/>
                <a:cs typeface="Calibri" panose="020F0502020204030204"/>
              </a:rPr>
              <a:t>CH4、CO2、H2O</a:t>
            </a:r>
          </a:p>
          <a:p>
            <a:pPr marL="381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tabLst>
                <a:tab pos="266700" algn="l"/>
              </a:tabLst>
            </a:pPr>
            <a:r>
              <a:rPr lang="en-US" altLang="zh-CN" sz="1400" dirty="0" smtClean="0">
                <a:solidFill>
                  <a:srgbClr val="00B050"/>
                </a:solidFill>
              </a:rPr>
              <a:t>  </a:t>
            </a:r>
            <a:r>
              <a:rPr lang="en-US" altLang="zh-CN" sz="1400" dirty="0" smtClean="0">
                <a:solidFill>
                  <a:srgbClr val="92D050"/>
                </a:solidFill>
              </a:rPr>
              <a:t>O</a:t>
            </a:r>
            <a:r>
              <a:rPr lang="en-US" altLang="zh-CN" sz="2000" dirty="0" smtClean="0">
                <a:solidFill>
                  <a:srgbClr val="92D050"/>
                </a:solidFill>
              </a:rPr>
              <a:t> 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LGR </a:t>
            </a:r>
            <a:r>
              <a:rPr sz="2000" dirty="0">
                <a:latin typeface="Calibri" panose="020F0502020204030204"/>
                <a:cs typeface="Calibri" panose="020F0502020204030204"/>
              </a:rPr>
              <a:t>N2O、CO、H2O</a:t>
            </a:r>
          </a:p>
          <a:p>
            <a:pPr marL="381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tabLst>
                <a:tab pos="266700" algn="l"/>
              </a:tabLst>
            </a:pPr>
            <a:r>
              <a:rPr lang="en-US" altLang="zh-CN" sz="1400" dirty="0" smtClean="0">
                <a:solidFill>
                  <a:srgbClr val="00B050"/>
                </a:solidFill>
              </a:rPr>
              <a:t>  </a:t>
            </a:r>
            <a:r>
              <a:rPr lang="en-US" altLang="zh-CN" sz="1400" dirty="0" smtClean="0">
                <a:solidFill>
                  <a:srgbClr val="92D050"/>
                </a:solidFill>
              </a:rPr>
              <a:t>O</a:t>
            </a:r>
            <a:r>
              <a:rPr lang="en-US" altLang="zh-CN" sz="1400" dirty="0" smtClean="0">
                <a:solidFill>
                  <a:srgbClr val="00B050"/>
                </a:solidFill>
              </a:rPr>
              <a:t> 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BC</a:t>
            </a:r>
            <a:r>
              <a:rPr sz="2000" dirty="0">
                <a:latin typeface="Calibri" panose="020F0502020204030204"/>
                <a:cs typeface="Calibri" panose="020F0502020204030204"/>
              </a:rPr>
              <a:t>， 氟气体，挥发性有机化合物（威尔逊山）</a:t>
            </a:r>
          </a:p>
          <a:p>
            <a:pPr marL="381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tabLst>
                <a:tab pos="266700" algn="l"/>
              </a:tabLst>
            </a:pPr>
            <a:r>
              <a:rPr lang="en-US" altLang="zh-CN" sz="1400" dirty="0" smtClean="0">
                <a:solidFill>
                  <a:srgbClr val="00B050"/>
                </a:solidFill>
              </a:rPr>
              <a:t>  </a:t>
            </a:r>
            <a:r>
              <a:rPr lang="en-US" altLang="zh-CN" sz="1400" dirty="0" smtClean="0">
                <a:solidFill>
                  <a:srgbClr val="92D050"/>
                </a:solidFill>
              </a:rPr>
              <a:t>O</a:t>
            </a:r>
            <a:r>
              <a:rPr lang="en-US" altLang="zh-CN" sz="2000" dirty="0" smtClean="0">
                <a:solidFill>
                  <a:srgbClr val="00B050"/>
                </a:solidFill>
              </a:rPr>
              <a:t> 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PBLH</a:t>
            </a:r>
            <a:r>
              <a:rPr sz="2000" dirty="0">
                <a:latin typeface="Calibri" panose="020F0502020204030204"/>
                <a:cs typeface="Calibri" panose="020F0502020204030204"/>
              </a:rPr>
              <a:t>/风廓线仪（红色圆圈）</a:t>
            </a:r>
          </a:p>
          <a:p>
            <a:pPr marL="381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tabLst>
                <a:tab pos="266700" algn="l"/>
              </a:tabLst>
            </a:pPr>
            <a:r>
              <a:rPr lang="en-US" altLang="zh-CN" sz="1400" dirty="0" smtClean="0">
                <a:solidFill>
                  <a:srgbClr val="00B050"/>
                </a:solidFill>
              </a:rPr>
              <a:t>  </a:t>
            </a:r>
            <a:r>
              <a:rPr lang="en-US" altLang="zh-CN" sz="1400" dirty="0" smtClean="0">
                <a:solidFill>
                  <a:srgbClr val="92D050"/>
                </a:solidFill>
              </a:rPr>
              <a:t>O </a:t>
            </a:r>
            <a:r>
              <a:rPr sz="2000" dirty="0" err="1" smtClean="0">
                <a:latin typeface="Calibri" panose="020F0502020204030204"/>
                <a:cs typeface="Calibri" panose="020F0502020204030204"/>
              </a:rPr>
              <a:t>在选定工厂添加实时</a:t>
            </a:r>
            <a:r>
              <a:rPr sz="2000" dirty="0" err="1">
                <a:latin typeface="Calibri" panose="020F0502020204030204"/>
                <a:cs typeface="Calibri" panose="020F0502020204030204"/>
              </a:rPr>
              <a:t>GC</a:t>
            </a:r>
            <a:r>
              <a:rPr sz="2000" dirty="0">
                <a:latin typeface="Calibri" panose="020F0502020204030204"/>
                <a:cs typeface="Calibri" panose="020F0502020204030204"/>
              </a:rPr>
              <a:t>/MS</a:t>
            </a:r>
          </a:p>
          <a:p>
            <a:pPr marL="266700" indent="-2286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buFont typeface="Wingdings" panose="05000000000000000000"/>
              <a:buChar char=""/>
              <a:tabLst>
                <a:tab pos="266700" algn="l"/>
              </a:tabLst>
            </a:pPr>
            <a:r>
              <a:rPr sz="2400" dirty="0" err="1" smtClean="0">
                <a:latin typeface="Calibri" panose="020F0502020204030204"/>
                <a:cs typeface="Calibri" panose="020F0502020204030204"/>
              </a:rPr>
              <a:t>研究社区可获得的CARB数据</a:t>
            </a:r>
            <a:endParaRPr sz="2400" dirty="0" smtClean="0">
              <a:latin typeface="Calibri" panose="020F0502020204030204"/>
              <a:cs typeface="Calibri" panose="020F0502020204030204"/>
            </a:endParaRPr>
          </a:p>
          <a:p>
            <a:pPr marL="38100">
              <a:lnSpc>
                <a:spcPct val="100000"/>
              </a:lnSpc>
              <a:spcBef>
                <a:spcPts val="520"/>
              </a:spcBef>
              <a:buClr>
                <a:srgbClr val="92D050"/>
              </a:buClr>
              <a:tabLst>
                <a:tab pos="266700" algn="l"/>
              </a:tabLst>
            </a:pPr>
            <a:r>
              <a:rPr lang="en-US" altLang="zh-CN" sz="1600" dirty="0" smtClean="0">
                <a:solidFill>
                  <a:srgbClr val="00B050"/>
                </a:solidFill>
              </a:rPr>
              <a:t>  </a:t>
            </a:r>
            <a:r>
              <a:rPr lang="en-US" altLang="zh-CN" sz="1400" dirty="0" smtClean="0">
                <a:solidFill>
                  <a:srgbClr val="92D050"/>
                </a:solidFill>
              </a:rPr>
              <a:t>O</a:t>
            </a:r>
            <a:r>
              <a:rPr lang="en-US" altLang="zh-CN" sz="1400" dirty="0" smtClean="0">
                <a:solidFill>
                  <a:srgbClr val="00B050"/>
                </a:solidFill>
              </a:rPr>
              <a:t> </a:t>
            </a:r>
            <a:r>
              <a:rPr dirty="0" smtClean="0">
                <a:solidFill>
                  <a:srgbClr val="2200EC"/>
                </a:solidFill>
                <a:latin typeface="Calibri" panose="020F0502020204030204"/>
                <a:cs typeface="Calibri" panose="020F0502020204030204"/>
              </a:rPr>
              <a:t>ohttps://www.arb.ca.gov/aqmis2/res/aqdselect.php</a:t>
            </a:r>
            <a:endParaRPr lang="en-US" dirty="0" smtClean="0">
              <a:solidFill>
                <a:srgbClr val="2200EC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9356" y="1825752"/>
            <a:ext cx="3545844" cy="435101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8" name="文本框 7"/>
          <p:cNvSpPr txBox="1"/>
          <p:nvPr/>
        </p:nvSpPr>
        <p:spPr>
          <a:xfrm>
            <a:off x="7579356" y="5507870"/>
            <a:ext cx="878845" cy="6457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50" u="sng" dirty="0" smtClean="0"/>
              <a:t>图例</a:t>
            </a:r>
          </a:p>
          <a:p>
            <a:r>
              <a:rPr lang="en-US" altLang="zh-CN" sz="1050" u="sng" dirty="0" smtClean="0"/>
              <a:t>ARB监测站</a:t>
            </a:r>
          </a:p>
          <a:p>
            <a:r>
              <a:rPr lang="en-US" altLang="zh-CN" sz="1050" u="sng" dirty="0" smtClean="0"/>
              <a:t>ARB/LBNL站</a:t>
            </a:r>
          </a:p>
          <a:p>
            <a:r>
              <a:rPr lang="en-US" altLang="zh-CN" sz="1050" u="sng" dirty="0" smtClean="0"/>
              <a:t>其他站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91599"/>
            <a:ext cx="647827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CARB逆建模程序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4462" y="1740141"/>
            <a:ext cx="5640880" cy="346500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68196" y="1482852"/>
            <a:ext cx="3194685" cy="5097145"/>
            <a:chOff x="1568196" y="1482852"/>
            <a:chExt cx="3194685" cy="50971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4510" y="4188283"/>
              <a:ext cx="2822170" cy="23911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8196" y="1482852"/>
              <a:ext cx="3194303" cy="31013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858000" y="5411360"/>
            <a:ext cx="357523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 err="1"/>
              <a:t>资料来源：Cui</a:t>
            </a:r>
            <a:r>
              <a:rPr sz="1200" dirty="0" err="1" smtClean="0"/>
              <a:t>等，</a:t>
            </a:r>
            <a:r>
              <a:rPr sz="1200" dirty="0" err="1"/>
              <a:t>ES&amp;T</a:t>
            </a:r>
            <a:r>
              <a:rPr sz="1200" dirty="0"/>
              <a:t> 2019, 53, 16, 9636-9645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5866897" y="5862693"/>
            <a:ext cx="543115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+mj-ea"/>
                <a:ea typeface="+mj-ea"/>
                <a:cs typeface="Calibri" panose="020F0502020204030204"/>
              </a:rPr>
              <a:t>自上而下大约 30-50% &gt; </a:t>
            </a:r>
            <a:r>
              <a:rPr sz="1800" dirty="0" err="1" smtClean="0">
                <a:latin typeface="+mj-ea"/>
                <a:ea typeface="+mj-ea"/>
                <a:cs typeface="Calibri" panose="020F0502020204030204"/>
              </a:rPr>
              <a:t>加利福尼亚州</a:t>
            </a:r>
            <a:r>
              <a:rPr lang="zh-CN" altLang="en-US" b="1" dirty="0">
                <a:latin typeface="+mj-ea"/>
                <a:ea typeface="+mj-ea"/>
                <a:cs typeface="Calibri" panose="020F0502020204030204"/>
              </a:rPr>
              <a:t>的</a:t>
            </a:r>
            <a:r>
              <a:rPr sz="1800" dirty="0" err="1" smtClean="0">
                <a:latin typeface="+mj-ea"/>
                <a:ea typeface="+mj-ea"/>
                <a:cs typeface="Calibri" panose="020F0502020204030204"/>
              </a:rPr>
              <a:t>自下而上</a:t>
            </a:r>
            <a:endParaRPr sz="1800" dirty="0">
              <a:latin typeface="+mj-ea"/>
              <a:ea typeface="+mj-ea"/>
              <a:cs typeface="Calibri" panose="020F050202020403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79772" y="1818586"/>
            <a:ext cx="1022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2014-</a:t>
            </a:r>
            <a:r>
              <a:rPr sz="1800" spc="-20" dirty="0">
                <a:latin typeface="Calibri" panose="020F0502020204030204"/>
                <a:cs typeface="Calibri" panose="020F0502020204030204"/>
              </a:rPr>
              <a:t>2016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87164" y="2267527"/>
            <a:ext cx="202472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altLang="zh-CN" sz="1400" dirty="0" smtClean="0"/>
              <a:t>本研究（整体18例）</a:t>
            </a:r>
          </a:p>
          <a:p>
            <a:r>
              <a:rPr lang="en-US" altLang="zh-CN" sz="1400" dirty="0" err="1" smtClean="0"/>
              <a:t>本研究（总体最佳案例</a:t>
            </a:r>
            <a:r>
              <a:rPr lang="en-US" altLang="zh-CN" sz="1400" dirty="0" smtClean="0"/>
              <a:t>）</a:t>
            </a:r>
          </a:p>
          <a:p>
            <a:r>
              <a:rPr lang="zh-CN" altLang="en-US" sz="1400" dirty="0" smtClean="0"/>
              <a:t>先前</a:t>
            </a:r>
            <a:r>
              <a:rPr lang="en-US" altLang="zh-CN" sz="1400" dirty="0" err="1" smtClean="0"/>
              <a:t>自上而下研究</a:t>
            </a:r>
            <a:endParaRPr lang="en-US" altLang="zh-CN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5000" y="500898"/>
            <a:ext cx="663448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latin typeface="+mn-ea"/>
                <a:ea typeface="+mn-ea"/>
              </a:rPr>
              <a:t>自上而下的</a:t>
            </a:r>
            <a:r>
              <a:rPr lang="zh-CN" b="1" dirty="0">
                <a:latin typeface="+mn-ea"/>
                <a:ea typeface="+mn-ea"/>
              </a:rPr>
              <a:t>清单</a:t>
            </a:r>
            <a:r>
              <a:rPr dirty="0">
                <a:latin typeface="+mn-ea"/>
                <a:ea typeface="+mn-ea"/>
              </a:rPr>
              <a:t>比较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43919" y="6392100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16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9519" y="1728118"/>
            <a:ext cx="3957858" cy="34607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52970" y="5242543"/>
            <a:ext cx="59055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01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 panose="020F0502020204030204"/>
                <a:cs typeface="Calibri" panose="020F0502020204030204"/>
              </a:rPr>
              <a:t>乳品</a:t>
            </a:r>
            <a:r>
              <a:rPr lang="zh-CN" altLang="" sz="1200" spc="-1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厂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牲畜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00443" y="5764056"/>
            <a:ext cx="65849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zh-CN" altLang="" sz="1200" spc="-1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  <a:sym typeface="+mn-ea"/>
              </a:rPr>
              <a:t>非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乳品</a:t>
            </a:r>
            <a:r>
              <a:rPr lang="zh-CN" altLang="en-US" sz="1200" spc="-1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  <a:sym typeface="+mn-ea"/>
              </a:rPr>
              <a:t>厂</a:t>
            </a:r>
            <a:r>
              <a:rPr sz="1200" spc="-10" dirty="0">
                <a:latin typeface="Calibri" panose="020F0502020204030204"/>
                <a:cs typeface="Calibri" panose="020F0502020204030204"/>
                <a:sym typeface="+mn-ea"/>
              </a:rPr>
              <a:t>牲畜</a:t>
            </a:r>
            <a:endParaRPr sz="12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85658" y="5253211"/>
            <a:ext cx="476884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垃圾填埋场</a:t>
            </a:r>
            <a:endParaRPr sz="12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74913" y="5764056"/>
            <a:ext cx="727075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 indent="-762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油气开采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83041" y="5248182"/>
            <a:ext cx="73088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88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炼油厂和移动设备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957436" y="5806728"/>
            <a:ext cx="461009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70" marR="5080" indent="-40005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 panose="020F0502020204030204"/>
                <a:cs typeface="Calibri" panose="020F0502020204030204"/>
              </a:rPr>
              <a:t>废水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254327" y="5256107"/>
            <a:ext cx="56442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5080" indent="-781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农作物/水稻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782682" y="5805204"/>
            <a:ext cx="550545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 panose="020F0502020204030204"/>
                <a:cs typeface="Calibri" panose="020F0502020204030204"/>
              </a:rPr>
              <a:t>湿地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7464425" y="5205984"/>
            <a:ext cx="2520950" cy="576580"/>
            <a:chOff x="7464425" y="5205984"/>
            <a:chExt cx="2520950" cy="576580"/>
          </a:xfrm>
        </p:grpSpPr>
        <p:sp>
          <p:nvSpPr>
            <p:cNvPr id="14" name="object 14"/>
            <p:cNvSpPr/>
            <p:nvPr/>
          </p:nvSpPr>
          <p:spPr>
            <a:xfrm>
              <a:off x="7467600" y="5231892"/>
              <a:ext cx="0" cy="551180"/>
            </a:xfrm>
            <a:custGeom>
              <a:avLst/>
              <a:gdLst/>
              <a:ahLst/>
              <a:cxnLst/>
              <a:rect l="l" t="t" r="r" b="b"/>
              <a:pathLst>
                <a:path h="551179">
                  <a:moveTo>
                    <a:pt x="0" y="0"/>
                  </a:moveTo>
                  <a:lnTo>
                    <a:pt x="0" y="550608"/>
                  </a:lnTo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30183" y="5205984"/>
              <a:ext cx="0" cy="551180"/>
            </a:xfrm>
            <a:custGeom>
              <a:avLst/>
              <a:gdLst/>
              <a:ahLst/>
              <a:cxnLst/>
              <a:rect l="l" t="t" r="r" b="b"/>
              <a:pathLst>
                <a:path h="551179">
                  <a:moveTo>
                    <a:pt x="0" y="0"/>
                  </a:moveTo>
                  <a:lnTo>
                    <a:pt x="0" y="550608"/>
                  </a:lnTo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44000" y="5231892"/>
              <a:ext cx="0" cy="551180"/>
            </a:xfrm>
            <a:custGeom>
              <a:avLst/>
              <a:gdLst/>
              <a:ahLst/>
              <a:cxnLst/>
              <a:rect l="l" t="t" r="r" b="b"/>
              <a:pathLst>
                <a:path h="551179">
                  <a:moveTo>
                    <a:pt x="0" y="0"/>
                  </a:moveTo>
                  <a:lnTo>
                    <a:pt x="0" y="550608"/>
                  </a:lnTo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82200" y="5221224"/>
              <a:ext cx="0" cy="551180"/>
            </a:xfrm>
            <a:custGeom>
              <a:avLst/>
              <a:gdLst/>
              <a:ahLst/>
              <a:cxnLst/>
              <a:rect l="l" t="t" r="r" b="b"/>
              <a:pathLst>
                <a:path h="551179">
                  <a:moveTo>
                    <a:pt x="0" y="0"/>
                  </a:moveTo>
                  <a:lnTo>
                    <a:pt x="0" y="550608"/>
                  </a:lnTo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743455" y="6322662"/>
            <a:ext cx="3720465" cy="351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 panose="020F0502020204030204"/>
                <a:cs typeface="Calibri" panose="020F0502020204030204"/>
              </a:rPr>
              <a:t>资料来源：Marc Fischer，ARB研究合同最终报告11-306，https://www.arb.ca.gov/research/apr/past/11-306.pdf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64488" y="2030793"/>
            <a:ext cx="4701540" cy="22191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Calibri" panose="020F0502020204030204"/>
                <a:cs typeface="Calibri" panose="020F0502020204030204"/>
              </a:rPr>
              <a:t>基于排放的地理条件</a:t>
            </a: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endParaRPr lang="en-US" sz="2000" dirty="0" smtClean="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000" dirty="0" err="1" smtClean="0">
                <a:latin typeface="Calibri" panose="020F0502020204030204"/>
                <a:cs typeface="Calibri" panose="020F0502020204030204"/>
              </a:rPr>
              <a:t>致力于添加</a:t>
            </a:r>
            <a:r>
              <a:rPr sz="2000" dirty="0" err="1">
                <a:latin typeface="Calibri" panose="020F0502020204030204"/>
                <a:cs typeface="Calibri" panose="020F0502020204030204"/>
              </a:rPr>
              <a:t>VOC观测值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endParaRPr lang="en-US" sz="2000" dirty="0" smtClean="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000" dirty="0" err="1" smtClean="0">
                <a:latin typeface="Calibri" panose="020F0502020204030204"/>
                <a:cs typeface="Calibri" panose="020F0502020204030204"/>
              </a:rPr>
              <a:t>发起研究以确定乳品厂甲烷排放的特征</a:t>
            </a:r>
            <a:r>
              <a:rPr lang="zh-CN" altLang="en-US" sz="2000" dirty="0" smtClean="0">
                <a:latin typeface="Calibri" panose="020F0502020204030204"/>
                <a:cs typeface="Calibri" panose="020F0502020204030204"/>
              </a:rPr>
              <a:t>并</a:t>
            </a:r>
            <a:r>
              <a:rPr sz="2000" dirty="0" err="1" smtClean="0">
                <a:latin typeface="Calibri" panose="020F0502020204030204"/>
                <a:cs typeface="Calibri" panose="020F0502020204030204"/>
              </a:rPr>
              <a:t>制定加州特定的粪便管理和肠道发酵排放因子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，</a:t>
            </a:r>
            <a:r>
              <a:rPr lang="zh-CN" altLang="en-US" sz="2000" dirty="0" smtClean="0">
                <a:latin typeface="Calibri" panose="020F0502020204030204"/>
                <a:cs typeface="Calibri" panose="020F0502020204030204"/>
              </a:rPr>
              <a:t>进而</a:t>
            </a:r>
            <a:r>
              <a:rPr sz="2000" dirty="0" err="1" smtClean="0">
                <a:latin typeface="Calibri" panose="020F0502020204030204"/>
                <a:cs typeface="Calibri" panose="020F0502020204030204"/>
              </a:rPr>
              <a:t>制定缓解方案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581400" y="2167359"/>
            <a:ext cx="640080" cy="76200"/>
            <a:chOff x="4728971" y="2191509"/>
            <a:chExt cx="640080" cy="76200"/>
          </a:xfrm>
        </p:grpSpPr>
        <p:sp>
          <p:nvSpPr>
            <p:cNvPr id="21" name="object 21"/>
            <p:cNvSpPr/>
            <p:nvPr/>
          </p:nvSpPr>
          <p:spPr>
            <a:xfrm>
              <a:off x="4728971" y="2229611"/>
              <a:ext cx="576580" cy="0"/>
            </a:xfrm>
            <a:custGeom>
              <a:avLst/>
              <a:gdLst/>
              <a:ahLst/>
              <a:cxnLst/>
              <a:rect l="l" t="t" r="r" b="b"/>
              <a:pathLst>
                <a:path w="576579">
                  <a:moveTo>
                    <a:pt x="0" y="0"/>
                  </a:moveTo>
                  <a:lnTo>
                    <a:pt x="57658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2854" y="219150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24671" y="5136318"/>
            <a:ext cx="4164965" cy="855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下一步：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需进行</a:t>
            </a: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  <a:sym typeface="+mn-ea"/>
              </a:rPr>
              <a:t>SJV</a:t>
            </a: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源</a:t>
            </a:r>
            <a:r>
              <a:rPr lang="zh-CN" altLang="" sz="1800" dirty="0">
                <a:uFill>
                  <a:solidFill>
                    <a:srgbClr val="000000"/>
                  </a:solidFill>
                </a:uFill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解析</a:t>
            </a: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研究以更好了解垃圾填埋场排放</a:t>
            </a:r>
            <a:endParaRPr sz="1800" dirty="0">
              <a:uFill>
                <a:solidFill>
                  <a:srgbClr val="000000"/>
                </a:solidFill>
              </a:u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466705" y="1783184"/>
            <a:ext cx="704089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ea typeface="宋体" panose="02010600030101010101" pitchFamily="2" charset="-122"/>
              </a:rPr>
              <a:t>前</a:t>
            </a:r>
            <a:endParaRPr lang="en-US" altLang="zh-CN" sz="1200" dirty="0" smtClean="0"/>
          </a:p>
          <a:p>
            <a:r>
              <a:rPr lang="zh-CN" altLang="en-US" sz="1200" dirty="0" smtClean="0">
                <a:ea typeface="宋体" panose="02010600030101010101" pitchFamily="2" charset="-122"/>
              </a:rPr>
              <a:t>后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526" y="468985"/>
            <a:ext cx="813117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 err="1" smtClean="0"/>
              <a:t>利用遥感</a:t>
            </a:r>
            <a:r>
              <a:rPr lang="zh-CN" altLang="en-US" sz="3600" dirty="0" smtClean="0"/>
              <a:t>发现</a:t>
            </a:r>
            <a:r>
              <a:rPr sz="3600" dirty="0" err="1" smtClean="0"/>
              <a:t>甲烷泄漏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11043919" y="6392100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Calibri" panose="020F0502020204030204"/>
                <a:cs typeface="Calibri" panose="020F0502020204030204"/>
              </a:rPr>
              <a:t>17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77567"/>
            <a:ext cx="3780546" cy="333436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078079" y="2182789"/>
            <a:ext cx="6818630" cy="4173854"/>
            <a:chOff x="5078079" y="2182789"/>
            <a:chExt cx="6818630" cy="417385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8079" y="2182789"/>
              <a:ext cx="4885791" cy="26101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30384" y="3918203"/>
              <a:ext cx="1965705" cy="2438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97375" y="5446749"/>
            <a:ext cx="568442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00"/>
              </a:spcBef>
              <a:buSzPct val="81000"/>
              <a:buFont typeface="Wingdings" panose="05000000000000000000"/>
              <a:buChar char=""/>
              <a:tabLst>
                <a:tab pos="195580" algn="l"/>
              </a:tabLst>
            </a:pPr>
            <a:r>
              <a:rPr sz="1800" dirty="0">
                <a:solidFill>
                  <a:srgbClr val="585858"/>
                </a:solidFill>
                <a:latin typeface="Calibri" panose="020F0502020204030204"/>
                <a:cs typeface="Calibri" panose="020F0502020204030204"/>
              </a:rPr>
              <a:t>选择调查区域以获</a:t>
            </a:r>
            <a:r>
              <a:rPr lang="zh-CN" altLang="" sz="1800" dirty="0">
                <a:solidFill>
                  <a:srgbClr val="585858"/>
                </a:solidFill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取</a:t>
            </a:r>
            <a:r>
              <a:rPr sz="1800" dirty="0">
                <a:solidFill>
                  <a:srgbClr val="585858"/>
                </a:solidFill>
                <a:latin typeface="Calibri" panose="020F0502020204030204"/>
                <a:cs typeface="Calibri" panose="020F0502020204030204"/>
              </a:rPr>
              <a:t>加利福尼亚州的大多数甲烷点源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001966" y="1480539"/>
            <a:ext cx="32766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 panose="020F0502020204030204"/>
                <a:cs typeface="Calibri" panose="020F0502020204030204"/>
              </a:rPr>
              <a:t>CEC–CARB–NASA/JPL联合研究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20865" y="6515760"/>
            <a:ext cx="84204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 panose="020F0502020204030204"/>
                <a:cs typeface="Calibri" panose="020F0502020204030204"/>
              </a:rPr>
              <a:t>报告可从以下网址获得：</a:t>
            </a:r>
            <a:r>
              <a:rPr sz="900" spc="-10" dirty="0">
                <a:latin typeface="Calibri" panose="020F0502020204030204"/>
                <a:cs typeface="Calibri" panose="020F0502020204030204"/>
              </a:rPr>
              <a:t>https://</a:t>
            </a:r>
            <a:r>
              <a:rPr sz="900" spc="-10" dirty="0">
                <a:latin typeface="Calibri" panose="020F0502020204030204"/>
                <a:cs typeface="Calibri" panose="020F0502020204030204"/>
                <a:hlinkClick r:id="rId5"/>
              </a:rPr>
              <a:t>www.arb.ca.gov/research/methane/CA_CH4_Survey_Phase1_Report_2017.pdf?_ga=2.67533009.1778891176.1542106381-362007903.1522798261</a:t>
            </a:r>
            <a:endParaRPr sz="9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94679" y="4114800"/>
            <a:ext cx="11572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地面分辨率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362200" y="4531369"/>
            <a:ext cx="972450" cy="260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草趟宽度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875520" y="5790571"/>
            <a:ext cx="2087879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800" dirty="0" smtClean="0"/>
              <a:t>图3-6:2016年秋季AVIRIS-NG飞行记录器</a:t>
            </a:r>
          </a:p>
          <a:p>
            <a:pPr algn="l">
              <a:lnSpc>
                <a:spcPct val="150000"/>
              </a:lnSpc>
            </a:pPr>
            <a:r>
              <a:rPr lang="en-US" altLang="zh-CN" sz="800" dirty="0" smtClean="0"/>
              <a:t>对能源行业的调查活动（红色），</a:t>
            </a:r>
          </a:p>
          <a:p>
            <a:pPr algn="l">
              <a:lnSpc>
                <a:spcPct val="150000"/>
              </a:lnSpc>
            </a:pPr>
            <a:r>
              <a:rPr lang="en-US" altLang="zh-CN" sz="800" dirty="0" smtClean="0"/>
              <a:t>非能源行业（黄色）和这些类别的混合（橙色）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78079" y="2074502"/>
            <a:ext cx="9724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校准</a:t>
            </a:r>
            <a:r>
              <a:rPr lang="zh-CN" altLang="en-US" sz="1100" dirty="0" smtClean="0">
                <a:ea typeface="宋体" panose="02010600030101010101" pitchFamily="2" charset="-122"/>
              </a:rPr>
              <a:t>的</a:t>
            </a:r>
            <a:r>
              <a:rPr lang="en-US" altLang="zh-CN" sz="1100" dirty="0" smtClean="0"/>
              <a:t>图像</a:t>
            </a:r>
            <a:r>
              <a:rPr lang="zh-CN" altLang="en-US" sz="1100" dirty="0" smtClean="0">
                <a:ea typeface="宋体" panose="02010600030101010101" pitchFamily="2" charset="-122"/>
              </a:rPr>
              <a:t>数据</a:t>
            </a:r>
            <a:r>
              <a:rPr lang="en-US" altLang="zh-CN" sz="1100" dirty="0" smtClean="0"/>
              <a:t>立方体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48400" y="2259168"/>
            <a:ext cx="1981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100s</a:t>
            </a:r>
            <a:r>
              <a:rPr lang="zh-CN" altLang="en-US" sz="1100" dirty="0" smtClean="0">
                <a:ea typeface="宋体" panose="02010600030101010101" pitchFamily="2" charset="-122"/>
              </a:rPr>
              <a:t>并行分光计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260080" y="2108995"/>
            <a:ext cx="1981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100" smtClean="0">
                <a:ea typeface="宋体" panose="02010600030101010101" pitchFamily="2" charset="-122"/>
              </a:rPr>
              <a:t>机载</a:t>
            </a:r>
            <a:r>
              <a:rPr lang="en-US" altLang="zh-CN" sz="1100" smtClean="0"/>
              <a:t>成像光谱仪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610600" y="2721645"/>
            <a:ext cx="10636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探测器阵列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718867" y="3008986"/>
            <a:ext cx="10636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光谱仪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724880" y="3310982"/>
            <a:ext cx="10636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望远镜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042095" y="3651662"/>
            <a:ext cx="10636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亚里索峡谷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37428" y="3716147"/>
            <a:ext cx="10636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甲烷图</a:t>
            </a:r>
            <a:endParaRPr lang="en-US" altLang="zh-CN" sz="1000" dirty="0" smtClean="0"/>
          </a:p>
        </p:txBody>
      </p:sp>
      <p:sp>
        <p:nvSpPr>
          <p:cNvPr id="23" name="矩形 22"/>
          <p:cNvSpPr/>
          <p:nvPr/>
        </p:nvSpPr>
        <p:spPr>
          <a:xfrm>
            <a:off x="7472272" y="346699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slit </a:t>
            </a:r>
            <a:r>
              <a:rPr lang="zh-CN" altLang="en-US" dirty="0" smtClean="0"/>
              <a:t>狭缝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0299" y="1444752"/>
            <a:ext cx="8953500" cy="45720"/>
          </a:xfrm>
          <a:custGeom>
            <a:avLst/>
            <a:gdLst/>
            <a:ahLst/>
            <a:cxnLst/>
            <a:rect l="l" t="t" r="r" b="b"/>
            <a:pathLst>
              <a:path w="8953500" h="45719">
                <a:moveTo>
                  <a:pt x="0" y="45720"/>
                </a:moveTo>
                <a:lnTo>
                  <a:pt x="8953500" y="45720"/>
                </a:lnTo>
                <a:lnTo>
                  <a:pt x="8953500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B6DF8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462396"/>
            <a:ext cx="2247900" cy="1339215"/>
            <a:chOff x="0" y="5462396"/>
            <a:chExt cx="2247900" cy="1339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76771"/>
              <a:ext cx="931969" cy="6248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527" y="5490971"/>
              <a:ext cx="1804415" cy="110642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0240" y="5476684"/>
              <a:ext cx="1833245" cy="1135380"/>
            </a:xfrm>
            <a:custGeom>
              <a:avLst/>
              <a:gdLst/>
              <a:ahLst/>
              <a:cxnLst/>
              <a:rect l="l" t="t" r="r" b="b"/>
              <a:pathLst>
                <a:path w="1833245" h="1135379">
                  <a:moveTo>
                    <a:pt x="0" y="0"/>
                  </a:moveTo>
                  <a:lnTo>
                    <a:pt x="1832991" y="0"/>
                  </a:lnTo>
                  <a:lnTo>
                    <a:pt x="1832991" y="1134998"/>
                  </a:lnTo>
                  <a:lnTo>
                    <a:pt x="0" y="1134998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31670" y="568674"/>
            <a:ext cx="7890757" cy="51744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699260" marR="5080" indent="-1687195">
              <a:lnSpc>
                <a:spcPts val="3460"/>
              </a:lnSpc>
              <a:spcBef>
                <a:spcPts val="535"/>
              </a:spcBef>
            </a:pPr>
            <a:r>
              <a:rPr lang="zh-CN" altLang="en-US" sz="3200" dirty="0" smtClean="0"/>
              <a:t>使用</a:t>
            </a:r>
            <a:r>
              <a:rPr sz="3200" dirty="0" smtClean="0"/>
              <a:t>30多年NASA投资和新航空航天范例</a:t>
            </a:r>
            <a:endParaRPr sz="3200" dirty="0"/>
          </a:p>
        </p:txBody>
      </p:sp>
      <p:sp>
        <p:nvSpPr>
          <p:cNvPr id="8" name="object 8"/>
          <p:cNvSpPr txBox="1"/>
          <p:nvPr/>
        </p:nvSpPr>
        <p:spPr>
          <a:xfrm>
            <a:off x="493392" y="5161208"/>
            <a:ext cx="17233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 panose="020F0502020204030204"/>
                <a:cs typeface="Calibri" panose="020F0502020204030204"/>
              </a:rPr>
              <a:t>VSWIR-</a:t>
            </a:r>
            <a:r>
              <a:rPr sz="1600" dirty="0">
                <a:latin typeface="Calibri" panose="020F0502020204030204"/>
                <a:cs typeface="Calibri" panose="020F0502020204030204"/>
              </a:rPr>
              <a:t>Dyson</a:t>
            </a:r>
            <a:r>
              <a:rPr sz="1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</a:rPr>
              <a:t>(2017)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478" y="148027"/>
            <a:ext cx="1134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 panose="020F0502020204030204"/>
                <a:cs typeface="Calibri" panose="020F0502020204030204"/>
              </a:rPr>
              <a:t>AVIRIS</a:t>
            </a:r>
            <a:r>
              <a:rPr sz="16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1600" spc="-10" dirty="0">
                <a:latin typeface="Calibri" panose="020F0502020204030204"/>
                <a:cs typeface="Calibri" panose="020F0502020204030204"/>
              </a:rPr>
              <a:t>(1986)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6736" y="556120"/>
            <a:ext cx="2157095" cy="1783714"/>
            <a:chOff x="246736" y="556120"/>
            <a:chExt cx="2157095" cy="178371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178" y="570420"/>
              <a:ext cx="2126529" cy="17503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56032" y="565416"/>
              <a:ext cx="2138045" cy="1765300"/>
            </a:xfrm>
            <a:custGeom>
              <a:avLst/>
              <a:gdLst/>
              <a:ahLst/>
              <a:cxnLst/>
              <a:rect l="l" t="t" r="r" b="b"/>
              <a:pathLst>
                <a:path w="2138045" h="1765300">
                  <a:moveTo>
                    <a:pt x="2137955" y="0"/>
                  </a:moveTo>
                  <a:lnTo>
                    <a:pt x="2137955" y="1764695"/>
                  </a:lnTo>
                  <a:lnTo>
                    <a:pt x="0" y="1764695"/>
                  </a:lnTo>
                </a:path>
              </a:pathLst>
            </a:custGeom>
            <a:ln w="185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85952" y="2635376"/>
            <a:ext cx="1872614" cy="2454910"/>
            <a:chOff x="385952" y="2635376"/>
            <a:chExt cx="1872614" cy="245491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786" y="4869986"/>
              <a:ext cx="81425" cy="1428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4527" y="2663951"/>
              <a:ext cx="1811322" cy="239725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0240" y="2649664"/>
              <a:ext cx="1844039" cy="2426335"/>
            </a:xfrm>
            <a:custGeom>
              <a:avLst/>
              <a:gdLst/>
              <a:ahLst/>
              <a:cxnLst/>
              <a:rect l="l" t="t" r="r" b="b"/>
              <a:pathLst>
                <a:path w="1844039" h="2426335">
                  <a:moveTo>
                    <a:pt x="0" y="0"/>
                  </a:moveTo>
                  <a:lnTo>
                    <a:pt x="1843659" y="0"/>
                  </a:lnTo>
                  <a:lnTo>
                    <a:pt x="1843659" y="2425827"/>
                  </a:lnTo>
                  <a:lnTo>
                    <a:pt x="0" y="2425827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31670" y="1976986"/>
            <a:ext cx="682193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768600" algn="l"/>
                <a:tab pos="2769235" algn="l"/>
              </a:tabLst>
            </a:pPr>
            <a:r>
              <a:rPr sz="2000" dirty="0">
                <a:latin typeface="Calibri" panose="020F0502020204030204"/>
                <a:cs typeface="Calibri" panose="020F0502020204030204"/>
              </a:rPr>
              <a:t>仪器仪表技术、数据分析/算法、机载活动投资超过1</a:t>
            </a:r>
            <a:r>
              <a:rPr sz="2000" dirty="0" smtClean="0">
                <a:latin typeface="Calibri" panose="020F0502020204030204"/>
                <a:cs typeface="Calibri" panose="020F0502020204030204"/>
              </a:rPr>
              <a:t>亿美元</a:t>
            </a:r>
            <a:endParaRPr sz="20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43919" y="6392100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18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76016" y="2706623"/>
            <a:ext cx="4696318" cy="318211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534629" y="5912130"/>
            <a:ext cx="2512060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Calibri" panose="020F0502020204030204"/>
                <a:cs typeface="Calibri" panose="020F0502020204030204"/>
              </a:rPr>
              <a:t>克恩油田储罐泄漏甲烷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8739" y="6663033"/>
            <a:ext cx="3469004" cy="183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dirty="0">
                <a:latin typeface="Calibri" panose="020F0502020204030204"/>
                <a:cs typeface="Calibri" panose="020F0502020204030204"/>
              </a:rPr>
              <a:t>机载可见光/红外成像光谱仪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752476" y="3348809"/>
            <a:ext cx="2291443" cy="86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800" dirty="0" smtClean="0">
                <a:latin typeface="Calibri" panose="020F0502020204030204"/>
                <a:cs typeface="Calibri" panose="020F0502020204030204"/>
              </a:rPr>
              <a:t>高</a:t>
            </a:r>
            <a:r>
              <a:rPr sz="1800" dirty="0" err="1" smtClean="0">
                <a:latin typeface="Calibri" panose="020F0502020204030204"/>
                <a:cs typeface="Calibri" panose="020F0502020204030204"/>
              </a:rPr>
              <a:t>空间分辨率</a:t>
            </a:r>
            <a:endParaRPr sz="1800" dirty="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快速数据周转</a:t>
            </a: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lang="zh-CN" altLang="en-US" sz="1800" dirty="0" smtClean="0">
                <a:latin typeface="Calibri" panose="020F0502020204030204"/>
                <a:cs typeface="Calibri" panose="020F0502020204030204"/>
              </a:rPr>
              <a:t>未</a:t>
            </a:r>
            <a:r>
              <a:rPr sz="1800" dirty="0" err="1" smtClean="0">
                <a:latin typeface="Calibri" panose="020F0502020204030204"/>
                <a:cs typeface="Calibri" panose="020F0502020204030204"/>
              </a:rPr>
              <a:t>检测扩散区域源</a:t>
            </a:r>
            <a:endParaRPr sz="1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503002" y="3263600"/>
            <a:ext cx="369332" cy="1812399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altLang="zh-CN" sz="1200" dirty="0" smtClean="0"/>
              <a:t>甲烷增强（ppm-m）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82317" y="2342606"/>
            <a:ext cx="2360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Calibri" panose="020F0502020204030204"/>
                <a:cs typeface="Calibri" panose="020F0502020204030204"/>
              </a:rPr>
              <a:t>AVIRIS-next gen (2012</a:t>
            </a:r>
            <a:r>
              <a:rPr lang="zh-CN" altLang="en-US" sz="1400" dirty="0" smtClean="0">
                <a:latin typeface="Calibri" panose="020F0502020204030204"/>
                <a:cs typeface="Calibri" panose="020F0502020204030204"/>
              </a:rPr>
              <a:t>）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654" y="2285872"/>
            <a:ext cx="4658868" cy="40386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0293" y="587639"/>
            <a:ext cx="1004824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spc="-10" dirty="0">
                <a:solidFill>
                  <a:srgbClr val="EC7C30"/>
                </a:solidFill>
              </a:rPr>
              <a:t>哪些源喷出高浓度羽流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73120" y="1700256"/>
            <a:ext cx="2683510" cy="641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加州2019甲烷</a:t>
            </a: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u="sng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39</a:t>
            </a:r>
            <a:r>
              <a:rPr lang="en-US" sz="2000" b="1" u="sng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 M</a:t>
            </a:r>
            <a:r>
              <a:rPr sz="2000" b="1" u="sng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MTCO</a:t>
            </a:r>
            <a:r>
              <a:rPr sz="2000" b="1" u="sng" baseline="-25000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2</a:t>
            </a:r>
            <a:r>
              <a:rPr sz="2000" b="1" u="sng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e</a:t>
            </a:r>
            <a:endParaRPr sz="2000" b="1" u="sng" dirty="0">
              <a:uFill>
                <a:solidFill>
                  <a:srgbClr val="000000"/>
                </a:solidFill>
              </a:u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44256" y="1635237"/>
            <a:ext cx="2188997" cy="443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2514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  <a:latin typeface="+mn-ea"/>
                <a:ea typeface="+mn-ea"/>
                <a:cs typeface="Calibri" panose="020F0502020204030204"/>
              </a:rPr>
              <a:t>一般来说，不会看到</a:t>
            </a:r>
          </a:p>
          <a:p>
            <a:pPr marR="525145">
              <a:lnSpc>
                <a:spcPct val="100000"/>
              </a:lnSpc>
              <a:spcBef>
                <a:spcPts val="100"/>
              </a:spcBef>
            </a:pPr>
            <a:r>
              <a:rPr sz="1400" dirty="0" err="1" smtClean="0">
                <a:solidFill>
                  <a:schemeClr val="tx1"/>
                </a:solidFill>
                <a:latin typeface="+mn-ea"/>
                <a:ea typeface="+mn-ea"/>
                <a:cs typeface="Calibri" panose="020F0502020204030204"/>
              </a:rPr>
              <a:t>扩散区域源</a:t>
            </a:r>
            <a:r>
              <a:rPr sz="1400" dirty="0" smtClean="0">
                <a:solidFill>
                  <a:schemeClr val="tx1"/>
                </a:solidFill>
                <a:latin typeface="+mn-ea"/>
                <a:ea typeface="+mn-ea"/>
                <a:cs typeface="Calibri" panose="020F0502020204030204"/>
              </a:rPr>
              <a:t>/</a:t>
            </a:r>
            <a:r>
              <a:rPr sz="1400" dirty="0" err="1" smtClean="0">
                <a:solidFill>
                  <a:schemeClr val="tx1"/>
                </a:solidFill>
                <a:latin typeface="+mn-ea"/>
                <a:ea typeface="+mn-ea"/>
                <a:cs typeface="Calibri" panose="020F0502020204030204"/>
              </a:rPr>
              <a:t>小羽流</a:t>
            </a:r>
            <a:endParaRPr sz="1400" dirty="0">
              <a:solidFill>
                <a:schemeClr val="tx1"/>
              </a:solidFill>
              <a:latin typeface="+mn-ea"/>
              <a:ea typeface="+mn-ea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13064" y="2176947"/>
            <a:ext cx="2148964" cy="591187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800" dirty="0">
                <a:latin typeface="+mn-ea"/>
                <a:ea typeface="+mn-ea"/>
                <a:cs typeface="Calibri" panose="020F0502020204030204"/>
              </a:rPr>
              <a:t>高浓度羽流</a:t>
            </a: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400" i="1" dirty="0">
                <a:latin typeface="+mn-ea"/>
                <a:ea typeface="+mn-ea"/>
                <a:cs typeface="Calibri" panose="020F0502020204030204"/>
              </a:rPr>
              <a:t>具有缓解的潜力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72069" y="3106184"/>
            <a:ext cx="1986280" cy="86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+mn-ea"/>
                <a:ea typeface="+mn-ea"/>
                <a:cs typeface="Calibri" panose="020F0502020204030204"/>
              </a:rPr>
              <a:t>乳品厂粪便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+mn-ea"/>
                <a:ea typeface="+mn-ea"/>
                <a:cs typeface="Calibri" panose="020F0502020204030204"/>
              </a:rPr>
              <a:t>肠道发酵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+mn-ea"/>
                <a:ea typeface="+mn-ea"/>
                <a:cs typeface="Calibri" panose="020F0502020204030204"/>
              </a:rPr>
              <a:t>垃圾填埋场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415269" y="3106184"/>
            <a:ext cx="141668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" sz="1800" dirty="0">
                <a:latin typeface="+mn-ea"/>
                <a:ea typeface="+mn-ea"/>
                <a:cs typeface="Calibri" panose="020F0502020204030204"/>
              </a:rPr>
              <a:t>乳品厂消化器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415269" y="3654825"/>
            <a:ext cx="2246759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09015">
              <a:spcBef>
                <a:spcPts val="100"/>
              </a:spcBef>
            </a:pPr>
            <a:r>
              <a:rPr sz="1800" dirty="0" err="1" smtClean="0">
                <a:latin typeface="+mn-ea"/>
                <a:ea typeface="+mn-ea"/>
                <a:cs typeface="Calibri" panose="020F0502020204030204"/>
                <a:sym typeface="+mn-ea"/>
              </a:rPr>
              <a:t>垃圾填</a:t>
            </a:r>
            <a:r>
              <a:rPr lang="zh-CN" altLang="en-US" sz="1800" dirty="0" smtClean="0">
                <a:latin typeface="+mn-ea"/>
                <a:ea typeface="+mn-ea"/>
                <a:cs typeface="Calibri" panose="020F0502020204030204"/>
                <a:sym typeface="+mn-ea"/>
              </a:rPr>
              <a:t>埋场</a:t>
            </a:r>
            <a:endParaRPr lang="zh-CN" altLang="en-US" sz="1800" dirty="0" smtClean="0">
              <a:latin typeface="+mn-ea"/>
              <a:ea typeface="+mn-ea"/>
              <a:cs typeface="Calibri" panose="020F0502020204030204"/>
            </a:endParaRPr>
          </a:p>
          <a:p>
            <a:pPr marL="12700" marR="1009015">
              <a:lnSpc>
                <a:spcPct val="100000"/>
              </a:lnSpc>
              <a:spcBef>
                <a:spcPts val="100"/>
              </a:spcBef>
            </a:pPr>
            <a:r>
              <a:rPr lang="zh-CN" altLang="" sz="1800" spc="-10" dirty="0" smtClean="0">
                <a:latin typeface="+mn-ea"/>
                <a:ea typeface="+mn-ea"/>
                <a:cs typeface="Calibri" panose="020F0502020204030204"/>
              </a:rPr>
              <a:t>管道</a:t>
            </a:r>
            <a:endParaRPr sz="1800" dirty="0">
              <a:latin typeface="+mn-ea"/>
              <a:ea typeface="+mn-ea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lang="zh-CN" altLang="en-US" sz="1800" dirty="0" smtClean="0">
                <a:latin typeface="+mn-ea"/>
                <a:ea typeface="+mn-ea"/>
                <a:sym typeface="+mn-ea"/>
              </a:rPr>
              <a:t>油气</a:t>
            </a:r>
            <a:r>
              <a:rPr lang="en-US" altLang="zh-CN" sz="1800" dirty="0" smtClean="0">
                <a:latin typeface="+mn-ea"/>
                <a:ea typeface="+mn-ea"/>
                <a:sym typeface="+mn-ea"/>
              </a:rPr>
              <a:t>逃逸</a:t>
            </a:r>
            <a:endParaRPr sz="1800" dirty="0">
              <a:latin typeface="+mn-ea"/>
              <a:ea typeface="+mn-ea"/>
              <a:cs typeface="Calibri" panose="020F050202020403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72069" y="4203464"/>
            <a:ext cx="1861185" cy="86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zh-CN" altLang="en-US" sz="1800" dirty="0" smtClean="0">
                <a:latin typeface="+mn-ea"/>
                <a:ea typeface="+mn-ea"/>
                <a:sym typeface="+mn-ea"/>
              </a:rPr>
              <a:t>油气</a:t>
            </a:r>
            <a:r>
              <a:rPr lang="en-US" altLang="zh-CN" sz="1800" dirty="0" smtClean="0">
                <a:latin typeface="+mn-ea"/>
                <a:ea typeface="+mn-ea"/>
                <a:sym typeface="+mn-ea"/>
              </a:rPr>
              <a:t>逃逸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+mn-ea"/>
                <a:ea typeface="+mn-ea"/>
                <a:cs typeface="Calibri" panose="020F0502020204030204"/>
              </a:rPr>
              <a:t> </a:t>
            </a:r>
            <a:r>
              <a:rPr lang="en-US" altLang="zh-CN" sz="1800" dirty="0" smtClean="0">
                <a:latin typeface="+mn-ea"/>
                <a:ea typeface="+mn-ea"/>
                <a:sym typeface="+mn-ea"/>
              </a:rPr>
              <a:t>水稻种植</a:t>
            </a:r>
            <a:endParaRPr lang="en-US" altLang="zh-CN" sz="1800" dirty="0" smtClean="0">
              <a:latin typeface="+mn-ea"/>
              <a:ea typeface="+mn-e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800">
              <a:latin typeface="+mn-ea"/>
              <a:ea typeface="+mn-ea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7089" y="5187569"/>
            <a:ext cx="6041390" cy="922655"/>
          </a:xfrm>
          <a:prstGeom prst="rect">
            <a:avLst/>
          </a:prstGeom>
          <a:ln w="9525">
            <a:solidFill>
              <a:srgbClr val="5B9BD4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77825" indent="-287020">
              <a:lnSpc>
                <a:spcPct val="100000"/>
              </a:lnSpc>
              <a:spcBef>
                <a:spcPts val="240"/>
              </a:spcBef>
              <a:buFont typeface="Arial" panose="020B0604020202020204"/>
              <a:buChar char="•"/>
              <a:tabLst>
                <a:tab pos="377825" algn="l"/>
                <a:tab pos="378460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高浓度羽流的排放</a:t>
            </a:r>
            <a:r>
              <a:rPr lang="zh-CN" altLang="" dirty="0">
                <a:latin typeface="Calibri" panose="020F0502020204030204"/>
                <a:cs typeface="Calibri" panose="020F0502020204030204"/>
              </a:rPr>
              <a:t>强度</a:t>
            </a:r>
            <a:r>
              <a:rPr sz="1800" dirty="0">
                <a:latin typeface="Calibri" panose="020F0502020204030204"/>
                <a:cs typeface="Calibri" panose="020F0502020204030204"/>
              </a:rPr>
              <a:t>？</a:t>
            </a:r>
          </a:p>
          <a:p>
            <a:pPr marL="377825" indent="-287020">
              <a:lnSpc>
                <a:spcPct val="100000"/>
              </a:lnSpc>
              <a:spcBef>
                <a:spcPts val="240"/>
              </a:spcBef>
              <a:buFont typeface="Arial" panose="020B0604020202020204"/>
              <a:buChar char="•"/>
              <a:tabLst>
                <a:tab pos="377825" algn="l"/>
                <a:tab pos="378460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缓解潜力？</a:t>
            </a:r>
          </a:p>
          <a:p>
            <a:pPr marL="377825" indent="-287020">
              <a:lnSpc>
                <a:spcPct val="100000"/>
              </a:lnSpc>
              <a:spcBef>
                <a:spcPts val="240"/>
              </a:spcBef>
              <a:buFont typeface="Arial" panose="020B0604020202020204"/>
              <a:buChar char="•"/>
              <a:tabLst>
                <a:tab pos="377825" algn="l"/>
                <a:tab pos="378460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与卫星配对最有效的政策工具是什么？</a:t>
            </a:r>
          </a:p>
        </p:txBody>
      </p:sp>
      <p:sp>
        <p:nvSpPr>
          <p:cNvPr id="12" name="object 12"/>
          <p:cNvSpPr/>
          <p:nvPr/>
        </p:nvSpPr>
        <p:spPr>
          <a:xfrm>
            <a:off x="6233413" y="2932049"/>
            <a:ext cx="5428615" cy="0"/>
          </a:xfrm>
          <a:custGeom>
            <a:avLst/>
            <a:gdLst/>
            <a:ahLst/>
            <a:cxnLst/>
            <a:rect l="l" t="t" r="r" b="b"/>
            <a:pathLst>
              <a:path w="5428615">
                <a:moveTo>
                  <a:pt x="0" y="0"/>
                </a:moveTo>
                <a:lnTo>
                  <a:pt x="5428208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373426" y="1649118"/>
            <a:ext cx="1913889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solidFill>
                  <a:srgbClr val="FF0000"/>
                </a:solidFill>
                <a:latin typeface="+mn-ea"/>
                <a:ea typeface="+mn-ea"/>
                <a:cs typeface="Calibri" panose="020F0502020204030204"/>
              </a:rPr>
              <a:t>如果高于检测限</a:t>
            </a:r>
            <a:r>
              <a:rPr lang="zh-CN" altLang="" sz="1800" i="1" dirty="0">
                <a:solidFill>
                  <a:srgbClr val="FF0000"/>
                </a:solidFill>
                <a:latin typeface="+mn-ea"/>
                <a:ea typeface="+mn-ea"/>
                <a:cs typeface="Calibri" panose="020F0502020204030204"/>
              </a:rPr>
              <a:t>，</a:t>
            </a:r>
            <a:r>
              <a:rPr lang="zh-CN" altLang="" sz="1800" dirty="0">
                <a:solidFill>
                  <a:srgbClr val="FF0000"/>
                </a:solidFill>
                <a:latin typeface="+mn-ea"/>
                <a:ea typeface="+mn-ea"/>
                <a:cs typeface="Calibri" panose="020F0502020204030204"/>
              </a:rPr>
              <a:t>会看到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1009629" y="6431978"/>
            <a:ext cx="2933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16" name="文本框 15"/>
          <p:cNvSpPr txBox="1"/>
          <p:nvPr/>
        </p:nvSpPr>
        <p:spPr>
          <a:xfrm>
            <a:off x="1594693" y="2285872"/>
            <a:ext cx="91990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水稻种植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82301" y="2342241"/>
            <a:ext cx="8123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废水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52654" y="2943494"/>
            <a:ext cx="136053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kern="0"/>
            </a:defPPr>
            <a:lvl1pPr>
              <a:defRPr sz="1100"/>
            </a:lvl1pPr>
          </a:lstStyle>
          <a:p>
            <a:r>
              <a:rPr lang="zh-CN" altLang="en-US" dirty="0"/>
              <a:t>油气</a:t>
            </a:r>
            <a:r>
              <a:rPr lang="en-US" altLang="zh-CN" dirty="0"/>
              <a:t>逃逸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39401" y="3872017"/>
            <a:ext cx="685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管道</a:t>
            </a:r>
            <a:endParaRPr lang="en-US" altLang="zh-CN" sz="11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09600" y="4925959"/>
            <a:ext cx="6858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kern="0"/>
            </a:defPPr>
            <a:lvl1pPr>
              <a:defRPr sz="1100"/>
            </a:lvl1pPr>
          </a:lstStyle>
          <a:p>
            <a:r>
              <a:rPr lang="zh-CN" altLang="en-US" dirty="0"/>
              <a:t>垃圾填埋场</a:t>
            </a:r>
            <a:endParaRPr lang="en-US" altLang="zh-CN" dirty="0"/>
          </a:p>
        </p:txBody>
      </p:sp>
      <p:sp>
        <p:nvSpPr>
          <p:cNvPr id="21" name="文本框 20"/>
          <p:cNvSpPr txBox="1"/>
          <p:nvPr/>
        </p:nvSpPr>
        <p:spPr>
          <a:xfrm>
            <a:off x="2627951" y="6394542"/>
            <a:ext cx="6858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kern="0"/>
            </a:defPPr>
            <a:lvl1pPr>
              <a:defRPr sz="1100"/>
            </a:lvl1pPr>
          </a:lstStyle>
          <a:p>
            <a:r>
              <a:rPr lang="zh-CN" altLang="en-US" dirty="0"/>
              <a:t>非乳品品牲畜</a:t>
            </a:r>
            <a:endParaRPr lang="en-US" altLang="zh-CN" dirty="0"/>
          </a:p>
        </p:txBody>
      </p:sp>
      <p:sp>
        <p:nvSpPr>
          <p:cNvPr id="22" name="文本框 21"/>
          <p:cNvSpPr txBox="1"/>
          <p:nvPr/>
        </p:nvSpPr>
        <p:spPr>
          <a:xfrm>
            <a:off x="4751717" y="5076979"/>
            <a:ext cx="6858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100" dirty="0" smtClean="0"/>
              <a:t>乳</a:t>
            </a:r>
            <a:r>
              <a:rPr lang="zh-CN" altLang="en-US" sz="1100" dirty="0" smtClean="0">
                <a:latin typeface="Calibri" panose="020F0502020204030204"/>
                <a:cs typeface="Calibri" panose="020F0502020204030204"/>
              </a:rPr>
              <a:t>品</a:t>
            </a:r>
            <a:r>
              <a:rPr lang="zh-CN" altLang="en-US" sz="1100" dirty="0" smtClean="0"/>
              <a:t>肠道</a:t>
            </a:r>
            <a:endParaRPr lang="en-US" altLang="zh-CN" sz="1100" dirty="0" smtClean="0"/>
          </a:p>
        </p:txBody>
      </p:sp>
      <p:sp>
        <p:nvSpPr>
          <p:cNvPr id="23" name="文本框 22"/>
          <p:cNvSpPr txBox="1"/>
          <p:nvPr/>
        </p:nvSpPr>
        <p:spPr>
          <a:xfrm>
            <a:off x="4552956" y="3217931"/>
            <a:ext cx="6858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zh-CN" altLang="en-US" sz="1100" dirty="0" smtClean="0">
                <a:latin typeface="Calibri" panose="020F0502020204030204"/>
                <a:cs typeface="Calibri" panose="020F0502020204030204"/>
              </a:rPr>
              <a:t>乳品厂粪便</a:t>
            </a:r>
            <a:endParaRPr lang="zh-CN" altLang="en-US" sz="11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00961" y="2358940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00" dirty="0"/>
              <a:t>其他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716" y="453390"/>
            <a:ext cx="7867650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 err="1" smtClean="0"/>
              <a:t>加州空气污染问题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7010400" y="1752600"/>
            <a:ext cx="4343400" cy="171008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err="1">
                <a:latin typeface="Calibri" panose="020F0502020204030204"/>
                <a:cs typeface="Calibri" panose="020F0502020204030204"/>
              </a:rPr>
              <a:t>地理和气象</a:t>
            </a:r>
            <a:r>
              <a:rPr lang="zh-CN" altLang="en-US" dirty="0">
                <a:latin typeface="Calibri" panose="020F0502020204030204"/>
                <a:cs typeface="Calibri" panose="020F0502020204030204"/>
              </a:rPr>
              <a:t>因素</a:t>
            </a:r>
            <a:r>
              <a:rPr dirty="0" err="1">
                <a:latin typeface="Calibri" panose="020F0502020204030204"/>
                <a:cs typeface="Calibri" panose="020F0502020204030204"/>
              </a:rPr>
              <a:t>限制了空气污染物</a:t>
            </a:r>
            <a:r>
              <a:rPr lang="zh-CN" altLang="en-US" dirty="0">
                <a:latin typeface="Calibri" panose="020F0502020204030204"/>
                <a:cs typeface="Calibri" panose="020F0502020204030204"/>
              </a:rPr>
              <a:t>的排放</a:t>
            </a:r>
            <a:r>
              <a:rPr dirty="0">
                <a:latin typeface="Calibri" panose="020F0502020204030204"/>
                <a:cs typeface="Calibri" panose="020F0502020204030204"/>
              </a:rPr>
              <a:t>，</a:t>
            </a:r>
            <a:r>
              <a:rPr dirty="0" err="1">
                <a:latin typeface="Calibri" panose="020F0502020204030204"/>
                <a:cs typeface="Calibri" panose="020F0502020204030204"/>
              </a:rPr>
              <a:t>因此人均减少污染的必要性比亚特兰大、休斯顿、纽约市等大得多</a:t>
            </a:r>
            <a:r>
              <a:rPr dirty="0">
                <a:latin typeface="Calibri" panose="020F0502020204030204"/>
                <a:cs typeface="Calibri" panose="020F0502020204030204"/>
              </a:rPr>
              <a:t>。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>
                <a:latin typeface="Calibri" panose="020F0502020204030204"/>
                <a:cs typeface="Calibri" panose="020F0502020204030204"/>
              </a:rPr>
              <a:t>尽管取得了进展，但90%</a:t>
            </a:r>
            <a:r>
              <a:rPr dirty="0" smtClean="0">
                <a:latin typeface="Calibri" panose="020F0502020204030204"/>
                <a:cs typeface="Calibri" panose="020F0502020204030204"/>
              </a:rPr>
              <a:t>以上的加州人呼吸</a:t>
            </a:r>
            <a:r>
              <a:rPr lang="zh-CN" altLang="en-US" dirty="0" smtClean="0">
                <a:latin typeface="Calibri" panose="020F0502020204030204"/>
                <a:cs typeface="Calibri" panose="020F0502020204030204"/>
              </a:rPr>
              <a:t>的空气为不健康的。</a:t>
            </a:r>
            <a:endParaRPr sz="16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4200" y="1594303"/>
            <a:ext cx="4419600" cy="50352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1000" y="2909027"/>
            <a:ext cx="3124200" cy="1951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542290">
              <a:lnSpc>
                <a:spcPct val="100000"/>
              </a:lnSpc>
            </a:pPr>
            <a:r>
              <a:rPr dirty="0">
                <a:latin typeface="Calibri" panose="020F0502020204030204"/>
                <a:cs typeface="Calibri" panose="020F0502020204030204"/>
              </a:rPr>
              <a:t>4000万人</a:t>
            </a:r>
          </a:p>
          <a:p>
            <a:pPr marL="38100" marR="542290">
              <a:lnSpc>
                <a:spcPct val="100000"/>
              </a:lnSpc>
            </a:pPr>
            <a:r>
              <a:rPr dirty="0">
                <a:latin typeface="Calibri" panose="020F0502020204030204"/>
                <a:cs typeface="Calibri" panose="020F0502020204030204"/>
              </a:rPr>
              <a:t>每平方公里90人，2400万辆汽油车</a:t>
            </a:r>
          </a:p>
          <a:p>
            <a:pPr marL="38100" marR="542290">
              <a:lnSpc>
                <a:spcPct val="100000"/>
              </a:lnSpc>
            </a:pPr>
            <a:r>
              <a:rPr lang="en-US" altLang="zh-CN" dirty="0" smtClean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1300</a:t>
            </a:r>
            <a:r>
              <a:rPr lang="zh-CN" altLang="en-US" dirty="0">
                <a:latin typeface="Calibri" panose="020F0502020204030204"/>
                <a:cs typeface="Calibri" panose="020F0502020204030204"/>
              </a:rPr>
              <a:t>万</a:t>
            </a:r>
            <a:r>
              <a:rPr dirty="0" err="1">
                <a:latin typeface="Calibri" panose="020F0502020204030204"/>
                <a:cs typeface="Calibri" panose="020F0502020204030204"/>
                <a:sym typeface="+mn-ea"/>
              </a:rPr>
              <a:t>辆</a:t>
            </a:r>
            <a:r>
              <a:rPr dirty="0" err="1">
                <a:latin typeface="Calibri" panose="020F0502020204030204"/>
                <a:cs typeface="Calibri" panose="020F0502020204030204"/>
              </a:rPr>
              <a:t>柴油车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38100" marR="542290">
              <a:lnSpc>
                <a:spcPct val="100000"/>
              </a:lnSpc>
            </a:pPr>
            <a:r>
              <a:rPr lang="zh-CN" altLang="en-US" dirty="0">
                <a:latin typeface="Calibri" panose="020F0502020204030204"/>
                <a:cs typeface="Calibri" panose="020F0502020204030204"/>
                <a:sym typeface="+mn-ea"/>
              </a:rPr>
              <a:t>每</a:t>
            </a:r>
            <a:r>
              <a:rPr dirty="0" smtClean="0">
                <a:latin typeface="Calibri" panose="020F0502020204030204"/>
                <a:cs typeface="Calibri" panose="020F0502020204030204"/>
                <a:sym typeface="+mn-ea"/>
              </a:rPr>
              <a:t>天</a:t>
            </a:r>
            <a:r>
              <a:rPr lang="en-US" altLang="en-US" dirty="0" smtClean="0">
                <a:latin typeface="Calibri" panose="020F0502020204030204"/>
                <a:cs typeface="Calibri" panose="020F0502020204030204"/>
              </a:rPr>
              <a:t>14</a:t>
            </a:r>
            <a:r>
              <a:rPr dirty="0" smtClean="0">
                <a:latin typeface="Calibri" panose="020F0502020204030204"/>
                <a:cs typeface="Calibri" panose="020F0502020204030204"/>
              </a:rPr>
              <a:t>亿公里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38100" marR="542290">
              <a:lnSpc>
                <a:spcPct val="100000"/>
              </a:lnSpc>
            </a:pPr>
            <a:r>
              <a:rPr dirty="0">
                <a:latin typeface="Calibri" panose="020F0502020204030204"/>
                <a:cs typeface="Calibri" panose="020F0502020204030204"/>
              </a:rPr>
              <a:t>18</a:t>
            </a:r>
            <a:r>
              <a:rPr lang="en-US" altLang="en-US" dirty="0">
                <a:latin typeface="Calibri" panose="020F0502020204030204"/>
                <a:cs typeface="Calibri" panose="020F0502020204030204"/>
              </a:rPr>
              <a:t>00</a:t>
            </a:r>
            <a:r>
              <a:rPr lang="zh-CN" altLang="en-US" dirty="0">
                <a:latin typeface="Calibri" panose="020F0502020204030204"/>
                <a:cs typeface="Calibri" panose="020F0502020204030204"/>
              </a:rPr>
              <a:t>万台非道路用</a:t>
            </a:r>
            <a:r>
              <a:rPr dirty="0" err="1">
                <a:latin typeface="Calibri" panose="020F0502020204030204"/>
                <a:cs typeface="Calibri" panose="020F0502020204030204"/>
              </a:rPr>
              <a:t>发动机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38100" marR="542290">
              <a:lnSpc>
                <a:spcPct val="100000"/>
              </a:lnSpc>
            </a:pPr>
            <a:r>
              <a:rPr dirty="0">
                <a:latin typeface="Calibri" panose="020F0502020204030204"/>
                <a:cs typeface="Calibri" panose="020F0502020204030204"/>
              </a:rPr>
              <a:t>3个大型集装箱港口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443082" y="6372924"/>
            <a:ext cx="1282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5"/>
              </a:lnSpc>
            </a:pPr>
            <a:r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2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64040" y="1918716"/>
            <a:ext cx="1469656" cy="131062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6535" y="660353"/>
            <a:ext cx="835088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32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于</a:t>
            </a:r>
            <a:r>
              <a:rPr sz="3200" dirty="0" err="1" smtClean="0">
                <a:latin typeface="Times New Roman" panose="02020603050405020304" pitchFamily="18" charset="0"/>
                <a:ea typeface="宋体" panose="02010600030101010101" pitchFamily="2" charset="-122"/>
              </a:rPr>
              <a:t>加利福尼亚进行的</a:t>
            </a:r>
            <a:r>
              <a:rPr lang="zh-CN" sz="3200" dirty="0">
                <a:latin typeface="Times New Roman" panose="02020603050405020304" pitchFamily="18" charset="0"/>
                <a:ea typeface="宋体" panose="02010600030101010101" pitchFamily="2" charset="-122"/>
              </a:rPr>
              <a:t>机载活动</a:t>
            </a:r>
            <a:r>
              <a:rPr sz="3200" dirty="0">
                <a:latin typeface="Times New Roman" panose="02020603050405020304" pitchFamily="18" charset="0"/>
                <a:ea typeface="宋体" panose="02010600030101010101" pitchFamily="2" charset="-122"/>
              </a:rPr>
              <a:t>调查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9457944" y="3290315"/>
            <a:ext cx="1468120" cy="1393190"/>
            <a:chOff x="9457944" y="3290315"/>
            <a:chExt cx="1468120" cy="13931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57944" y="3290315"/>
              <a:ext cx="1467611" cy="13929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96044" y="4477511"/>
              <a:ext cx="155575" cy="60960"/>
            </a:xfrm>
            <a:custGeom>
              <a:avLst/>
              <a:gdLst/>
              <a:ahLst/>
              <a:cxnLst/>
              <a:rect l="l" t="t" r="r" b="b"/>
              <a:pathLst>
                <a:path w="155575" h="60960">
                  <a:moveTo>
                    <a:pt x="155448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155448" y="60960"/>
                  </a:lnTo>
                  <a:lnTo>
                    <a:pt x="1554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96044" y="4590287"/>
              <a:ext cx="155575" cy="60960"/>
            </a:xfrm>
            <a:custGeom>
              <a:avLst/>
              <a:gdLst/>
              <a:ahLst/>
              <a:cxnLst/>
              <a:rect l="l" t="t" r="r" b="b"/>
              <a:pathLst>
                <a:path w="155575" h="60960">
                  <a:moveTo>
                    <a:pt x="155448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155448" y="60960"/>
                  </a:lnTo>
                  <a:lnTo>
                    <a:pt x="15544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96044" y="4372355"/>
              <a:ext cx="155575" cy="59690"/>
            </a:xfrm>
            <a:custGeom>
              <a:avLst/>
              <a:gdLst/>
              <a:ahLst/>
              <a:cxnLst/>
              <a:rect l="l" t="t" r="r" b="b"/>
              <a:pathLst>
                <a:path w="155575" h="59689">
                  <a:moveTo>
                    <a:pt x="155448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55448" y="59436"/>
                  </a:lnTo>
                  <a:lnTo>
                    <a:pt x="15544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790900" y="4349675"/>
            <a:ext cx="605155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6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Landfill</a:t>
            </a:r>
            <a:r>
              <a:rPr sz="600" spc="5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6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Utility/Distribution</a:t>
            </a:r>
            <a:r>
              <a:rPr sz="600" spc="5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Oil</a:t>
            </a:r>
            <a:r>
              <a:rPr sz="6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and</a:t>
            </a:r>
            <a:r>
              <a:rPr sz="6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6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Gas</a:t>
            </a:r>
            <a:endParaRPr sz="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6535" y="4683882"/>
            <a:ext cx="7706366" cy="1338187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655"/>
              </a:spcBef>
            </a:pPr>
            <a:r>
              <a:rPr sz="1600" b="1" u="sng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2021</a:t>
            </a:r>
            <a:r>
              <a:rPr lang="zh-CN" altLang="" sz="1600" b="1" u="sng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年</a:t>
            </a:r>
            <a:r>
              <a:rPr sz="1600" b="1" u="sng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—</a:t>
            </a:r>
            <a:r>
              <a:rPr sz="1600" b="1" u="sng" dirty="0" err="1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首次项目试运行</a:t>
            </a:r>
            <a:endParaRPr sz="1600" b="1" u="sng" dirty="0">
              <a:uFill>
                <a:solidFill>
                  <a:srgbClr val="000000"/>
                </a:solidFill>
              </a:uFill>
              <a:latin typeface="Calibri" panose="020F0502020204030204"/>
              <a:cs typeface="Calibri" panose="020F0502020204030204"/>
            </a:endParaRPr>
          </a:p>
          <a:p>
            <a:pPr marL="335915" indent="-285750">
              <a:lnSpc>
                <a:spcPct val="100000"/>
              </a:lnSpc>
              <a:spcBef>
                <a:spcPts val="655"/>
              </a:spcBef>
              <a:buFont typeface="Arial" panose="020B0604020202020204" pitchFamily="34" charset="0"/>
              <a:buChar char="•"/>
            </a:pPr>
            <a:r>
              <a:rPr sz="1600" dirty="0" err="1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让业界知道我们在飞行，</a:t>
            </a:r>
            <a:r>
              <a:rPr sz="1600" dirty="0" err="1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但</a:t>
            </a:r>
            <a:r>
              <a:rPr lang="zh-CN" altLang="en-US" sz="1600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未</a:t>
            </a:r>
            <a:r>
              <a:rPr sz="1600" dirty="0" smtClean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“</a:t>
            </a:r>
            <a:r>
              <a:rPr sz="1600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招收”志愿者。</a:t>
            </a:r>
          </a:p>
          <a:p>
            <a:pPr marL="335915" indent="-285750">
              <a:lnSpc>
                <a:spcPct val="100000"/>
              </a:lnSpc>
              <a:spcBef>
                <a:spcPts val="655"/>
              </a:spcBef>
              <a:buFont typeface="Arial" panose="020B0604020202020204" pitchFamily="34" charset="0"/>
              <a:buChar char="•"/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使用内部数据库识别带有羽流的基础设施所有者</a:t>
            </a:r>
          </a:p>
          <a:p>
            <a:pPr marL="335915" indent="-285750">
              <a:lnSpc>
                <a:spcPct val="100000"/>
              </a:lnSpc>
              <a:spcBef>
                <a:spcPts val="655"/>
              </a:spcBef>
              <a:buFont typeface="Arial" panose="020B0604020202020204" pitchFamily="34" charset="0"/>
              <a:buChar char="•"/>
            </a:pPr>
            <a:r>
              <a:rPr sz="1600" dirty="0">
                <a:uFill>
                  <a:solidFill>
                    <a:srgbClr val="000000"/>
                  </a:solidFill>
                </a:uFill>
                <a:latin typeface="Calibri" panose="020F0502020204030204"/>
                <a:cs typeface="Calibri" panose="020F0502020204030204"/>
              </a:rPr>
              <a:t>与监管和执法人员、本地航空区域密切合作，进行沟通和开展其他行动</a:t>
            </a: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39656" y="4733544"/>
            <a:ext cx="1485899" cy="156057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49681" y="2301103"/>
            <a:ext cx="417573" cy="3292611"/>
            <a:chOff x="249681" y="2005329"/>
            <a:chExt cx="396875" cy="358838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031" y="2011679"/>
              <a:ext cx="384047" cy="357530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6031" y="2011679"/>
              <a:ext cx="384175" cy="3575685"/>
            </a:xfrm>
            <a:custGeom>
              <a:avLst/>
              <a:gdLst/>
              <a:ahLst/>
              <a:cxnLst/>
              <a:rect l="l" t="t" r="r" b="b"/>
              <a:pathLst>
                <a:path w="384175" h="3575685">
                  <a:moveTo>
                    <a:pt x="0" y="3383279"/>
                  </a:moveTo>
                  <a:lnTo>
                    <a:pt x="96012" y="3383279"/>
                  </a:lnTo>
                  <a:lnTo>
                    <a:pt x="96012" y="0"/>
                  </a:lnTo>
                  <a:lnTo>
                    <a:pt x="288036" y="0"/>
                  </a:lnTo>
                  <a:lnTo>
                    <a:pt x="288036" y="3383279"/>
                  </a:lnTo>
                  <a:lnTo>
                    <a:pt x="384048" y="3383279"/>
                  </a:lnTo>
                  <a:lnTo>
                    <a:pt x="192024" y="3575304"/>
                  </a:lnTo>
                  <a:lnTo>
                    <a:pt x="0" y="338327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70344" y="1276044"/>
            <a:ext cx="10833099" cy="3375283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1040"/>
              </a:spcBef>
            </a:pPr>
            <a:r>
              <a:rPr sz="1600" b="0" i="1" dirty="0">
                <a:latin typeface="Calibri Light" panose="020F0302020204030204"/>
                <a:cs typeface="Calibri Light" panose="020F0302020204030204"/>
              </a:rPr>
              <a:t>在飞机上使用相同仪器的模拟卫星数据——允许进行试点研究</a:t>
            </a:r>
          </a:p>
          <a:p>
            <a:pPr marL="285750">
              <a:lnSpc>
                <a:spcPct val="100000"/>
              </a:lnSpc>
              <a:spcBef>
                <a:spcPts val="1040"/>
              </a:spcBef>
            </a:pPr>
            <a:r>
              <a:rPr lang="en-US" altLang="zh-CN" sz="1600" u="heavy" dirty="0" smtClean="0">
                <a:uFill>
                  <a:solidFill>
                    <a:srgbClr val="B6DF88"/>
                  </a:solidFill>
                </a:uFill>
                <a:latin typeface="Calibri"/>
                <a:cs typeface="Calibri"/>
              </a:rPr>
              <a:t>	</a:t>
            </a:r>
            <a:r>
              <a:rPr lang="zh-CN" altLang="en-US" sz="1600" u="heavy" dirty="0" smtClean="0">
                <a:uFill>
                  <a:solidFill>
                    <a:srgbClr val="B6DF88"/>
                  </a:solidFill>
                </a:uFill>
                <a:latin typeface="Calibri"/>
                <a:cs typeface="Calibri"/>
              </a:rPr>
              <a:t>三项机载活动将我们从研究转移到计划试运行（自愿）</a:t>
            </a:r>
            <a:r>
              <a:rPr lang="en-US" altLang="zh-CN" sz="1600" u="heavy" dirty="0" smtClean="0">
                <a:uFill>
                  <a:solidFill>
                    <a:srgbClr val="B6DF88"/>
                  </a:solidFill>
                </a:uFill>
                <a:latin typeface="Calibri"/>
                <a:cs typeface="Calibri"/>
              </a:rPr>
              <a:t>	</a:t>
            </a:r>
            <a:endParaRPr lang="en-US" sz="1600" b="0" u="sng" dirty="0" smtClean="0">
              <a:latin typeface="Calibri Light" panose="020F0302020204030204"/>
              <a:cs typeface="Calibri Light" panose="020F0302020204030204"/>
            </a:endParaRPr>
          </a:p>
          <a:p>
            <a:pPr marL="285750">
              <a:lnSpc>
                <a:spcPct val="100000"/>
              </a:lnSpc>
              <a:spcBef>
                <a:spcPts val="1040"/>
              </a:spcBef>
            </a:pPr>
            <a:r>
              <a:rPr sz="1600" b="1" u="sng" dirty="0" smtClean="0">
                <a:latin typeface="Calibri Light" panose="020F0302020204030204"/>
                <a:cs typeface="Calibri Light" panose="020F0302020204030204"/>
              </a:rPr>
              <a:t>2016-2017年—</a:t>
            </a:r>
            <a:r>
              <a:rPr sz="1600" b="1" u="sng" dirty="0" err="1" smtClean="0">
                <a:latin typeface="Calibri Light" panose="020F0302020204030204"/>
                <a:cs typeface="Calibri Light" panose="020F0302020204030204"/>
              </a:rPr>
              <a:t>加州甲烷调查</a:t>
            </a:r>
            <a:endParaRPr sz="1600" b="1" u="sng" dirty="0" smtClean="0">
              <a:latin typeface="Calibri Light" panose="020F0302020204030204"/>
              <a:cs typeface="Calibri Light" panose="020F0302020204030204"/>
            </a:endParaRPr>
          </a:p>
          <a:p>
            <a:pPr marL="571500" indent="-285750">
              <a:lnSpc>
                <a:spcPct val="100000"/>
              </a:lnSpc>
              <a:spcBef>
                <a:spcPts val="1040"/>
              </a:spcBef>
              <a:buFont typeface="Arial" panose="020B0604020202020204" pitchFamily="34" charset="0"/>
              <a:buChar char="•"/>
            </a:pPr>
            <a:r>
              <a:rPr sz="1600" b="0" dirty="0" smtClean="0">
                <a:latin typeface="Calibri Light" panose="020F0302020204030204"/>
                <a:cs typeface="Calibri Light" panose="020F0302020204030204"/>
              </a:rPr>
              <a:t>通过多次重访调查了</a:t>
            </a:r>
            <a:r>
              <a:rPr sz="1600" b="0" dirty="0">
                <a:latin typeface="Calibri Light" panose="020F0302020204030204"/>
                <a:cs typeface="Calibri Light" panose="020F0302020204030204"/>
              </a:rPr>
              <a:t>272000</a:t>
            </a:r>
            <a:r>
              <a:rPr sz="1600" b="0" dirty="0" smtClean="0">
                <a:latin typeface="Calibri Light" panose="020F0302020204030204"/>
                <a:cs typeface="Calibri Light" panose="020F0302020204030204"/>
              </a:rPr>
              <a:t>个设施和组件</a:t>
            </a:r>
            <a:r>
              <a:rPr lang="zh-CN" altLang="en-US" sz="1600" b="0" dirty="0" smtClean="0">
                <a:latin typeface="Calibri Light" panose="020F0302020204030204"/>
                <a:cs typeface="Calibri Light" panose="020F0302020204030204"/>
              </a:rPr>
              <a:t>（</a:t>
            </a:r>
            <a:r>
              <a:rPr sz="1600" b="0" dirty="0" smtClean="0">
                <a:latin typeface="Calibri Light" panose="020F0302020204030204"/>
                <a:cs typeface="Calibri Light" panose="020F0302020204030204"/>
              </a:rPr>
              <a:t>加州大陆</a:t>
            </a:r>
            <a:r>
              <a:rPr lang="en-US" altLang="zh-CN" sz="1600" b="0" dirty="0" smtClean="0">
                <a:latin typeface="Calibri Light" panose="020F0302020204030204"/>
                <a:cs typeface="Calibri Light" panose="020F0302020204030204"/>
              </a:rPr>
              <a:t>10% </a:t>
            </a:r>
            <a:r>
              <a:rPr lang="zh-CN" altLang="en-US" sz="1600" b="0" dirty="0" smtClean="0">
                <a:latin typeface="Calibri Light" panose="020F0302020204030204"/>
                <a:cs typeface="Calibri Light" panose="020F0302020204030204"/>
              </a:rPr>
              <a:t>）</a:t>
            </a:r>
            <a:r>
              <a:rPr sz="1600" b="0" dirty="0" smtClean="0">
                <a:latin typeface="Calibri Light" panose="020F0302020204030204"/>
                <a:cs typeface="Calibri Light" panose="020F0302020204030204"/>
              </a:rPr>
              <a:t>。</a:t>
            </a:r>
            <a:endParaRPr sz="1600" b="0" dirty="0">
              <a:latin typeface="Calibri Light" panose="020F0302020204030204"/>
              <a:cs typeface="Calibri Light" panose="020F0302020204030204"/>
            </a:endParaRPr>
          </a:p>
          <a:p>
            <a:pPr marL="571500" indent="-285750">
              <a:lnSpc>
                <a:spcPct val="100000"/>
              </a:lnSpc>
              <a:spcBef>
                <a:spcPts val="1040"/>
              </a:spcBef>
              <a:buFont typeface="Arial" panose="020B0604020202020204" pitchFamily="34" charset="0"/>
              <a:buChar char="•"/>
            </a:pPr>
            <a:r>
              <a:rPr sz="1600" b="0" dirty="0">
                <a:latin typeface="Calibri Light" panose="020F0302020204030204"/>
                <a:cs typeface="Calibri Light" panose="020F0302020204030204"/>
              </a:rPr>
              <a:t>我们的排放量中有很大一部分是所有行业产生的单独羽流</a:t>
            </a:r>
          </a:p>
          <a:p>
            <a:pPr marL="285750">
              <a:lnSpc>
                <a:spcPct val="100000"/>
              </a:lnSpc>
              <a:spcBef>
                <a:spcPts val="1040"/>
              </a:spcBef>
            </a:pPr>
            <a:r>
              <a:rPr sz="1600" b="1" u="sng" dirty="0">
                <a:latin typeface="Calibri Light" panose="020F0302020204030204"/>
                <a:cs typeface="Calibri Light" panose="020F0302020204030204"/>
              </a:rPr>
              <a:t>2020年</a:t>
            </a:r>
            <a:r>
              <a:rPr sz="1600" b="1" u="sng" dirty="0" smtClean="0">
                <a:latin typeface="Calibri Light" panose="020F0302020204030204"/>
                <a:cs typeface="Calibri Light" panose="020F0302020204030204"/>
              </a:rPr>
              <a:t>—</a:t>
            </a:r>
            <a:r>
              <a:rPr sz="1600" b="1" u="sng" dirty="0" err="1" smtClean="0">
                <a:latin typeface="Calibri Light" panose="020F0302020204030204"/>
                <a:cs typeface="Calibri Light" panose="020F0302020204030204"/>
              </a:rPr>
              <a:t>缓解潜力评估</a:t>
            </a:r>
            <a:endParaRPr sz="1600" b="1" u="sng" dirty="0">
              <a:latin typeface="Calibri Light" panose="020F0302020204030204"/>
              <a:cs typeface="Calibri Light" panose="020F0302020204030204"/>
            </a:endParaRPr>
          </a:p>
          <a:p>
            <a:pPr marL="571500" indent="-285750">
              <a:lnSpc>
                <a:spcPct val="100000"/>
              </a:lnSpc>
              <a:spcBef>
                <a:spcPts val="1040"/>
              </a:spcBef>
              <a:buFont typeface="Arial" panose="020B0604020202020204" pitchFamily="34" charset="0"/>
              <a:buChar char="•"/>
            </a:pPr>
            <a:r>
              <a:rPr sz="1600" b="0" dirty="0" err="1">
                <a:latin typeface="Calibri Light" panose="020F0302020204030204"/>
                <a:cs typeface="Calibri Light" panose="020F0302020204030204"/>
              </a:rPr>
              <a:t>在“注册”</a:t>
            </a:r>
            <a:r>
              <a:rPr sz="1600" b="0" dirty="0" err="1" smtClean="0">
                <a:latin typeface="Calibri Light" panose="020F0302020204030204"/>
                <a:cs typeface="Calibri Light" panose="020F0302020204030204"/>
              </a:rPr>
              <a:t>其基础设施前与业界合作</a:t>
            </a:r>
            <a:r>
              <a:rPr sz="1600" b="0" dirty="0">
                <a:latin typeface="Calibri Light" panose="020F0302020204030204"/>
                <a:cs typeface="Calibri Light" panose="020F0302020204030204"/>
              </a:rPr>
              <a:t>。</a:t>
            </a:r>
          </a:p>
          <a:p>
            <a:pPr marL="571500" indent="-285750">
              <a:lnSpc>
                <a:spcPct val="100000"/>
              </a:lnSpc>
              <a:spcBef>
                <a:spcPts val="1040"/>
              </a:spcBef>
              <a:buFont typeface="Arial" panose="020B0604020202020204" pitchFamily="34" charset="0"/>
              <a:buChar char="•"/>
            </a:pPr>
            <a:r>
              <a:rPr sz="1600" b="0" dirty="0" smtClean="0">
                <a:latin typeface="Calibri Light" panose="020F0302020204030204"/>
                <a:cs typeface="Calibri Light" panose="020F0302020204030204"/>
              </a:rPr>
              <a:t>发现羽流中有</a:t>
            </a:r>
            <a:r>
              <a:rPr sz="1600" b="0" dirty="0">
                <a:latin typeface="Calibri Light" panose="020F0302020204030204"/>
                <a:cs typeface="Calibri Light" panose="020F0302020204030204"/>
              </a:rPr>
              <a:t>60%</a:t>
            </a:r>
            <a:r>
              <a:rPr sz="1600" b="0" dirty="0" smtClean="0">
                <a:latin typeface="Calibri Light" panose="020F0302020204030204"/>
                <a:cs typeface="Calibri Light" panose="020F0302020204030204"/>
              </a:rPr>
              <a:t>以上可缓解</a:t>
            </a:r>
            <a:endParaRPr sz="1600" b="0" dirty="0">
              <a:latin typeface="Calibri Light" panose="020F0302020204030204"/>
              <a:cs typeface="Calibri Light" panose="020F0302020204030204"/>
            </a:endParaRPr>
          </a:p>
          <a:p>
            <a:pPr marL="571500" indent="-285750">
              <a:lnSpc>
                <a:spcPct val="100000"/>
              </a:lnSpc>
              <a:spcBef>
                <a:spcPts val="1040"/>
              </a:spcBef>
              <a:buFont typeface="Arial" panose="020B0604020202020204" pitchFamily="34" charset="0"/>
              <a:buChar char="•"/>
            </a:pPr>
            <a:r>
              <a:rPr sz="1600" b="0" dirty="0">
                <a:latin typeface="Calibri Light" panose="020F0302020204030204"/>
                <a:cs typeface="Calibri Light" panose="020F0302020204030204"/>
              </a:rPr>
              <a:t>行业自愿提供关于泄漏内容和原因的反馈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17" name="object 17"/>
          <p:cNvSpPr txBox="1"/>
          <p:nvPr/>
        </p:nvSpPr>
        <p:spPr>
          <a:xfrm>
            <a:off x="-8345" y="5665080"/>
            <a:ext cx="81534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" sz="1800" spc="-1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计划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6200" y="1992258"/>
            <a:ext cx="8153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altLang="en-US" spc="-1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研究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6619" y="6455473"/>
            <a:ext cx="2044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40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21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3171" y="0"/>
            <a:ext cx="8148828" cy="682447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4180" y="881379"/>
            <a:ext cx="290576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latin typeface="Calibri" panose="020F0502020204030204"/>
                <a:cs typeface="Calibri" panose="020F0502020204030204"/>
              </a:rPr>
              <a:t>与操作员共享的图像示例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861" y="6069228"/>
            <a:ext cx="338010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001_GAO20201109t182655p0000-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3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7200" y="2196287"/>
            <a:ext cx="995680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行业：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排放：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缓解：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响应：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11605" y="2196287"/>
            <a:ext cx="1516634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 panose="020F0502020204030204"/>
                <a:cs typeface="Calibri" panose="020F0502020204030204"/>
              </a:rPr>
              <a:t>石油和天然气97 kgCH</a:t>
            </a:r>
            <a:r>
              <a:rPr sz="1800" baseline="-25000" dirty="0">
                <a:latin typeface="Calibri" panose="020F0502020204030204"/>
                <a:cs typeface="Calibri" panose="020F0502020204030204"/>
              </a:rPr>
              <a:t>4</a:t>
            </a:r>
            <a:r>
              <a:rPr sz="1800" dirty="0">
                <a:latin typeface="Calibri" panose="020F0502020204030204"/>
                <a:cs typeface="Calibri" panose="020F0502020204030204"/>
              </a:rPr>
              <a:t>/hr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 panose="020F0502020204030204"/>
                <a:cs typeface="Calibri" panose="020F0502020204030204"/>
              </a:rPr>
              <a:t>是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 panose="020F0502020204030204"/>
                <a:cs typeface="Calibri" panose="020F0502020204030204"/>
              </a:rPr>
              <a:t>储罐阀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6619" y="6455473"/>
            <a:ext cx="2044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40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22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520" y="0"/>
            <a:ext cx="7650480" cy="68518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4180" y="881379"/>
            <a:ext cx="290576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latin typeface="Calibri" panose="020F0502020204030204"/>
                <a:cs typeface="Calibri" panose="020F0502020204030204"/>
              </a:rPr>
              <a:t>与操作员共享的图像示例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56971" y="6069228"/>
            <a:ext cx="338010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030_GAO20201119t182156p0000-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1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6971" y="2196287"/>
            <a:ext cx="995680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行业：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排放：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缓解：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响应：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2651" y="2196287"/>
            <a:ext cx="1654810" cy="1423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Calibri" panose="020F0502020204030204"/>
                <a:cs typeface="Calibri" panose="020F0502020204030204"/>
              </a:rPr>
              <a:t>公共事业设备190</a:t>
            </a:r>
            <a:r>
              <a:rPr lang="en-US" altLang="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pc="-10" dirty="0">
                <a:latin typeface="Calibri" panose="020F0502020204030204"/>
                <a:cs typeface="Calibri" panose="020F0502020204030204"/>
              </a:rPr>
              <a:t>kgCH</a:t>
            </a:r>
            <a:r>
              <a:rPr spc="-10" baseline="-25000" dirty="0">
                <a:latin typeface="Calibri" panose="020F0502020204030204"/>
                <a:cs typeface="Calibri" panose="020F0502020204030204"/>
              </a:rPr>
              <a:t>4</a:t>
            </a:r>
            <a:r>
              <a:rPr spc="-10" dirty="0">
                <a:latin typeface="Calibri" panose="020F0502020204030204"/>
                <a:cs typeface="Calibri" panose="020F0502020204030204"/>
              </a:rPr>
              <a:t>/</a:t>
            </a:r>
            <a:r>
              <a:rPr spc="-10" dirty="0" err="1">
                <a:latin typeface="Calibri" panose="020F0502020204030204"/>
                <a:cs typeface="Calibri" panose="020F0502020204030204"/>
              </a:rPr>
              <a:t>hr</a:t>
            </a:r>
            <a:r>
              <a:rPr spc="-10" dirty="0">
                <a:latin typeface="Calibri" panose="020F0502020204030204"/>
                <a:cs typeface="Calibri" panose="020F0502020204030204"/>
              </a:rPr>
              <a:t> </a:t>
            </a:r>
            <a:endParaRPr lang="en-US" spc="-1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pc="-10" dirty="0">
                <a:latin typeface="Calibri" panose="020F0502020204030204"/>
                <a:cs typeface="Calibri" panose="020F0502020204030204"/>
              </a:rPr>
              <a:t>是</a:t>
            </a:r>
            <a:endParaRPr spc="-1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>
                <a:latin typeface="Calibri" panose="020F0502020204030204"/>
                <a:cs typeface="Calibri" panose="020F0502020204030204"/>
              </a:rPr>
              <a:t>NG压缩机上的电磁阀</a:t>
            </a:r>
            <a:endParaRPr spc="-10"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6619" y="6455473"/>
            <a:ext cx="2044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40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23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20" y="0"/>
            <a:ext cx="6736080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4180" y="881379"/>
            <a:ext cx="290576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 panose="020F0502020204030204"/>
                <a:cs typeface="Calibri" panose="020F0502020204030204"/>
                <a:sym typeface="+mn-ea"/>
              </a:rPr>
              <a:t>与操作员共享的图像示例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1637" y="6069228"/>
            <a:ext cx="33966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033_GAO20201115t183718p0000-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A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101" y="2196287"/>
            <a:ext cx="995680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行业：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排放：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缓解：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响应：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1101" y="2235022"/>
            <a:ext cx="179768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005">
              <a:spcBef>
                <a:spcPts val="100"/>
              </a:spcBef>
            </a:pPr>
            <a:r>
              <a:rPr lang="zh-CN" altLang="" dirty="0">
                <a:latin typeface="Calibri" panose="020F0502020204030204"/>
                <a:cs typeface="Calibri" panose="020F0502020204030204"/>
              </a:rPr>
              <a:t>废物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12700" marR="5080" indent="40005"/>
            <a:r>
              <a:rPr dirty="0">
                <a:latin typeface="Calibri" panose="020F0502020204030204"/>
                <a:cs typeface="Calibri" panose="020F0502020204030204"/>
              </a:rPr>
              <a:t>1,445 kgCH</a:t>
            </a:r>
            <a:r>
              <a:rPr baseline="-25000" dirty="0">
                <a:latin typeface="Calibri" panose="020F0502020204030204"/>
                <a:cs typeface="Calibri" panose="020F0502020204030204"/>
              </a:rPr>
              <a:t>4</a:t>
            </a:r>
            <a:r>
              <a:rPr dirty="0">
                <a:latin typeface="Calibri" panose="020F0502020204030204"/>
                <a:cs typeface="Calibri" panose="020F0502020204030204"/>
              </a:rPr>
              <a:t>/hr </a:t>
            </a:r>
          </a:p>
          <a:p>
            <a:pPr marL="12700" marR="5080" indent="40005"/>
            <a:r>
              <a:rPr lang="zh-CN" altLang="" dirty="0">
                <a:latin typeface="Calibri" panose="020F0502020204030204"/>
                <a:cs typeface="Calibri" panose="020F0502020204030204"/>
              </a:rPr>
              <a:t>是</a:t>
            </a:r>
          </a:p>
          <a:p>
            <a:pPr marL="12700" marR="5080" indent="40005"/>
            <a:r>
              <a:rPr dirty="0">
                <a:latin typeface="Calibri" panose="020F0502020204030204"/>
                <a:cs typeface="Calibri" panose="020F0502020204030204"/>
              </a:rPr>
              <a:t>GCCS/</a:t>
            </a:r>
            <a:r>
              <a:rPr lang="zh-CN" altLang="" dirty="0">
                <a:latin typeface="Calibri" panose="020F0502020204030204"/>
                <a:cs typeface="Calibri" panose="020F0502020204030204"/>
              </a:rPr>
              <a:t>建筑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6619" y="6455473"/>
            <a:ext cx="2044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40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24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491" y="0"/>
            <a:ext cx="7112507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4180" y="881379"/>
            <a:ext cx="290576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 panose="020F0502020204030204"/>
                <a:cs typeface="Calibri" panose="020F0502020204030204"/>
                <a:sym typeface="+mn-ea"/>
              </a:rPr>
              <a:t>与操作员共享的图像示例</a:t>
            </a:r>
            <a:endParaRPr sz="1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180" y="6069228"/>
            <a:ext cx="33966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061_GAO20201115t201750p0000-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A</a:t>
            </a:r>
            <a:endParaRPr sz="1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7200" y="2196287"/>
            <a:ext cx="995680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行业：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排放：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缓解：</a:t>
            </a:r>
            <a:endParaRPr sz="1800" spc="-1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 panose="020F0502020204030204"/>
                <a:cs typeface="Calibri" panose="020F0502020204030204"/>
                <a:sym typeface="+mn-ea"/>
              </a:rPr>
              <a:t>响应：</a:t>
            </a:r>
            <a:endParaRPr sz="1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3088" y="2196287"/>
            <a:ext cx="1946852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" dirty="0">
                <a:latin typeface="Calibri" panose="020F0502020204030204"/>
                <a:cs typeface="Calibri" panose="020F0502020204030204"/>
              </a:rPr>
              <a:t>废物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L="12700" marR="495300">
              <a:lnSpc>
                <a:spcPct val="100000"/>
              </a:lnSpc>
            </a:pPr>
            <a:r>
              <a:rPr dirty="0">
                <a:latin typeface="Calibri" panose="020F0502020204030204"/>
                <a:cs typeface="Calibri" panose="020F0502020204030204"/>
              </a:rPr>
              <a:t>258 kgCH</a:t>
            </a:r>
            <a:r>
              <a:rPr baseline="-25000" dirty="0">
                <a:latin typeface="Calibri" panose="020F0502020204030204"/>
                <a:cs typeface="Calibri" panose="020F0502020204030204"/>
              </a:rPr>
              <a:t>4</a:t>
            </a:r>
            <a:r>
              <a:rPr dirty="0">
                <a:latin typeface="Calibri" panose="020F0502020204030204"/>
                <a:cs typeface="Calibri" panose="020F0502020204030204"/>
              </a:rPr>
              <a:t>/hr </a:t>
            </a:r>
            <a:r>
              <a:rPr lang="zh-CN" altLang="" dirty="0">
                <a:latin typeface="Calibri" panose="020F0502020204030204"/>
                <a:cs typeface="Calibri" panose="020F0502020204030204"/>
              </a:rPr>
              <a:t>是</a:t>
            </a:r>
            <a:endParaRPr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</a:pPr>
            <a:r>
              <a:rPr lang="zh-CN" altLang="en-US" dirty="0">
                <a:latin typeface="Calibri" panose="020F0502020204030204"/>
                <a:cs typeface="Calibri" panose="020F0502020204030204"/>
                <a:sym typeface="+mn-ea"/>
              </a:rPr>
              <a:t>位于管道连接处附近的盖子出现裂纹</a:t>
            </a:r>
            <a:endParaRPr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2600" y="1008888"/>
            <a:ext cx="2740139" cy="27111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90147" y="6456330"/>
            <a:ext cx="1708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spc="-25" dirty="0">
                <a:solidFill>
                  <a:srgbClr val="888888"/>
                </a:solidFill>
                <a:latin typeface="Microsoft Sans Serif" panose="020B0604020202020204"/>
                <a:cs typeface="Microsoft Sans Serif" panose="020B0604020202020204"/>
              </a:rPr>
              <a:t>25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0733" y="162622"/>
            <a:ext cx="588327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操作员回复示例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5653680"/>
              </p:ext>
            </p:extLst>
          </p:nvPr>
        </p:nvGraphicFramePr>
        <p:xfrm>
          <a:off x="135643" y="2453450"/>
          <a:ext cx="3293357" cy="1279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9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4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84455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zh-CN" sz="1200" b="1" spc="-1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Calibri" panose="020F0502020204030204"/>
                        </a:rPr>
                        <a:t>行业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latin typeface="Calibri" panose="020F0502020204030204"/>
                          <a:cs typeface="Calibri" panose="020F0502020204030204"/>
                        </a:rPr>
                        <a:t>能源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84455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Calibri" panose="020F0502020204030204"/>
                        </a:rPr>
                        <a:t>泄漏类型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zh-CN" sz="1200" b="1" spc="-1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Calibri" panose="020F0502020204030204"/>
                        </a:rPr>
                        <a:t>意外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84455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Calibri" panose="020F0502020204030204"/>
                        </a:rPr>
                        <a:t>缓解类型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245110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 err="1" smtClean="0">
                          <a:latin typeface="Calibri" panose="020F0502020204030204"/>
                          <a:cs typeface="Calibri" panose="020F0502020204030204"/>
                        </a:rPr>
                        <a:t>泄漏停止或修复</a:t>
                      </a:r>
                      <a:endParaRPr sz="1200" b="1" dirty="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L="0" marR="84455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Calibri" panose="020F0502020204030204"/>
                        </a:rPr>
                        <a:t>排放率（kg/hr）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84455" indent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Calibri" panose="020F0502020204030204"/>
                        </a:rPr>
                        <a:t>116</a:t>
                      </a: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0060940" y="1029904"/>
            <a:ext cx="12807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1600" dirty="0"/>
              <a:t>火焰图像</a:t>
            </a:r>
            <a:r>
              <a:rPr sz="1600" b="1" spc="-10" dirty="0" smtClean="0">
                <a:latin typeface="Microsoft Sans Serif" panose="020B0604020202020204"/>
                <a:cs typeface="Microsoft Sans Serif" panose="020B0604020202020204"/>
              </a:rPr>
              <a:t>:</a:t>
            </a:r>
            <a:endParaRPr sz="1600" dirty="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4092068"/>
            <a:ext cx="4161154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Sans Serif" panose="020B0604020202020204"/>
                <a:cs typeface="Microsoft Sans Serif" panose="020B0604020202020204"/>
              </a:rPr>
              <a:t>操作员用FLIR摄像机和TVA搜索该区域。检测到&gt;50k ppm。来源被确定为许可原油储罐上的人孔舱口破损。重新维修人行舱口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3791713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0" y="1144016"/>
            <a:ext cx="9237345" cy="1578610"/>
            <a:chOff x="0" y="1157986"/>
            <a:chExt cx="9237345" cy="15786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26820"/>
              <a:ext cx="9236963" cy="12313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226052" y="1164336"/>
              <a:ext cx="612775" cy="528955"/>
            </a:xfrm>
            <a:custGeom>
              <a:avLst/>
              <a:gdLst/>
              <a:ahLst/>
              <a:cxnLst/>
              <a:rect l="l" t="t" r="r" b="b"/>
              <a:pathLst>
                <a:path w="612775" h="528955">
                  <a:moveTo>
                    <a:pt x="0" y="264413"/>
                  </a:moveTo>
                  <a:lnTo>
                    <a:pt x="4009" y="221523"/>
                  </a:lnTo>
                  <a:lnTo>
                    <a:pt x="15616" y="180836"/>
                  </a:lnTo>
                  <a:lnTo>
                    <a:pt x="34191" y="142898"/>
                  </a:lnTo>
                  <a:lnTo>
                    <a:pt x="59103" y="108252"/>
                  </a:lnTo>
                  <a:lnTo>
                    <a:pt x="89720" y="77443"/>
                  </a:lnTo>
                  <a:lnTo>
                    <a:pt x="125413" y="51014"/>
                  </a:lnTo>
                  <a:lnTo>
                    <a:pt x="165551" y="29512"/>
                  </a:lnTo>
                  <a:lnTo>
                    <a:pt x="209502" y="13479"/>
                  </a:lnTo>
                  <a:lnTo>
                    <a:pt x="256636" y="3460"/>
                  </a:lnTo>
                  <a:lnTo>
                    <a:pt x="306324" y="0"/>
                  </a:lnTo>
                  <a:lnTo>
                    <a:pt x="356011" y="3460"/>
                  </a:lnTo>
                  <a:lnTo>
                    <a:pt x="403145" y="13479"/>
                  </a:lnTo>
                  <a:lnTo>
                    <a:pt x="447096" y="29512"/>
                  </a:lnTo>
                  <a:lnTo>
                    <a:pt x="487234" y="51014"/>
                  </a:lnTo>
                  <a:lnTo>
                    <a:pt x="522927" y="77443"/>
                  </a:lnTo>
                  <a:lnTo>
                    <a:pt x="553544" y="108252"/>
                  </a:lnTo>
                  <a:lnTo>
                    <a:pt x="578456" y="142898"/>
                  </a:lnTo>
                  <a:lnTo>
                    <a:pt x="597031" y="180836"/>
                  </a:lnTo>
                  <a:lnTo>
                    <a:pt x="608638" y="221523"/>
                  </a:lnTo>
                  <a:lnTo>
                    <a:pt x="612648" y="264413"/>
                  </a:lnTo>
                  <a:lnTo>
                    <a:pt x="608638" y="307304"/>
                  </a:lnTo>
                  <a:lnTo>
                    <a:pt x="597031" y="347991"/>
                  </a:lnTo>
                  <a:lnTo>
                    <a:pt x="578456" y="385929"/>
                  </a:lnTo>
                  <a:lnTo>
                    <a:pt x="553544" y="420575"/>
                  </a:lnTo>
                  <a:lnTo>
                    <a:pt x="522927" y="451384"/>
                  </a:lnTo>
                  <a:lnTo>
                    <a:pt x="487234" y="477813"/>
                  </a:lnTo>
                  <a:lnTo>
                    <a:pt x="447096" y="499315"/>
                  </a:lnTo>
                  <a:lnTo>
                    <a:pt x="403145" y="515348"/>
                  </a:lnTo>
                  <a:lnTo>
                    <a:pt x="356011" y="525367"/>
                  </a:lnTo>
                  <a:lnTo>
                    <a:pt x="306324" y="528827"/>
                  </a:lnTo>
                  <a:lnTo>
                    <a:pt x="256636" y="525367"/>
                  </a:lnTo>
                  <a:lnTo>
                    <a:pt x="209502" y="515348"/>
                  </a:lnTo>
                  <a:lnTo>
                    <a:pt x="165551" y="499315"/>
                  </a:lnTo>
                  <a:lnTo>
                    <a:pt x="125413" y="477813"/>
                  </a:lnTo>
                  <a:lnTo>
                    <a:pt x="89720" y="451384"/>
                  </a:lnTo>
                  <a:lnTo>
                    <a:pt x="59103" y="420575"/>
                  </a:lnTo>
                  <a:lnTo>
                    <a:pt x="34191" y="385929"/>
                  </a:lnTo>
                  <a:lnTo>
                    <a:pt x="15616" y="347991"/>
                  </a:lnTo>
                  <a:lnTo>
                    <a:pt x="4009" y="307304"/>
                  </a:lnTo>
                  <a:lnTo>
                    <a:pt x="0" y="26441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41752" y="1644275"/>
              <a:ext cx="481965" cy="1085850"/>
            </a:xfrm>
            <a:custGeom>
              <a:avLst/>
              <a:gdLst/>
              <a:ahLst/>
              <a:cxnLst/>
              <a:rect l="l" t="t" r="r" b="b"/>
              <a:pathLst>
                <a:path w="481964" h="1085850">
                  <a:moveTo>
                    <a:pt x="481876" y="10856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4145" y="3886199"/>
            <a:ext cx="7443228" cy="291274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228215" y="2694281"/>
            <a:ext cx="2942537" cy="73674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187325" marR="180975" algn="ctr">
              <a:lnSpc>
                <a:spcPts val="1900"/>
              </a:lnSpc>
              <a:spcBef>
                <a:spcPts val="45"/>
              </a:spcBef>
            </a:pPr>
            <a:r>
              <a:rPr sz="1600" i="1" dirty="0" err="1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意外</a:t>
            </a:r>
            <a:r>
              <a:rPr sz="1600" dirty="0" err="1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泄漏可能并不总是持续的</a:t>
            </a:r>
            <a:r>
              <a:rPr sz="1600" dirty="0" smtClean="0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。</a:t>
            </a:r>
            <a:r>
              <a:rPr lang="zh-CN" altLang="en-US" sz="1600" dirty="0" smtClean="0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其</a:t>
            </a:r>
            <a:r>
              <a:rPr sz="1600" i="1" dirty="0" err="1" smtClean="0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突出了定期</a:t>
            </a:r>
            <a:r>
              <a:rPr sz="1600" i="1" dirty="0" err="1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、持续测量</a:t>
            </a:r>
            <a:r>
              <a:rPr sz="1600" dirty="0" err="1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的重要性</a:t>
            </a:r>
            <a:r>
              <a:rPr sz="1600" dirty="0">
                <a:solidFill>
                  <a:srgbClr val="FF0000"/>
                </a:solidFill>
                <a:latin typeface="Microsoft Sans Serif" panose="020B0604020202020204"/>
                <a:cs typeface="Microsoft Sans Serif" panose="020B0604020202020204"/>
              </a:rPr>
              <a:t>。</a:t>
            </a:r>
          </a:p>
        </p:txBody>
      </p:sp>
      <p:sp>
        <p:nvSpPr>
          <p:cNvPr id="15" name="object 6"/>
          <p:cNvSpPr txBox="1"/>
          <p:nvPr/>
        </p:nvSpPr>
        <p:spPr>
          <a:xfrm>
            <a:off x="4744109" y="3805223"/>
            <a:ext cx="1280795" cy="2584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1600" dirty="0" smtClean="0"/>
              <a:t>初始影像</a:t>
            </a:r>
            <a:r>
              <a:rPr sz="1600" b="1" spc="-10" dirty="0" smtClean="0">
                <a:latin typeface="Microsoft Sans Serif" panose="020B0604020202020204"/>
                <a:cs typeface="Microsoft Sans Serif" panose="020B0604020202020204"/>
              </a:rPr>
              <a:t>:</a:t>
            </a:r>
            <a:endParaRPr sz="1600" dirty="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8596565" y="3801060"/>
            <a:ext cx="1280795" cy="2584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1600" dirty="0" smtClean="0"/>
              <a:t>修复之后</a:t>
            </a:r>
            <a:r>
              <a:rPr sz="1600" b="1" spc="-10" dirty="0" smtClean="0">
                <a:latin typeface="Microsoft Sans Serif" panose="020B0604020202020204"/>
                <a:cs typeface="Microsoft Sans Serif" panose="020B0604020202020204"/>
              </a:rPr>
              <a:t>:</a:t>
            </a:r>
            <a:endParaRPr sz="1600" dirty="0">
              <a:latin typeface="Microsoft Sans Serif" panose="020B0604020202020204"/>
              <a:cs typeface="Microsoft Sans Serif" panose="020B06040202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4431" y="299814"/>
            <a:ext cx="5728335" cy="1142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95"/>
              </a:lnSpc>
              <a:spcBef>
                <a:spcPts val="95"/>
              </a:spcBef>
            </a:pPr>
            <a:r>
              <a:rPr dirty="0"/>
              <a:t>理想观测平台</a:t>
            </a:r>
            <a:br>
              <a:rPr dirty="0"/>
            </a:br>
            <a:r>
              <a:rPr sz="2400" i="1" dirty="0"/>
              <a:t>从观测转向缓解——2023年</a:t>
            </a:r>
            <a:r>
              <a:rPr lang="zh-CN" sz="2400" i="1" dirty="0"/>
              <a:t>发射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591300" y="2609085"/>
            <a:ext cx="653415" cy="76200"/>
            <a:chOff x="6591300" y="2609085"/>
            <a:chExt cx="653415" cy="76200"/>
          </a:xfrm>
        </p:grpSpPr>
        <p:sp>
          <p:nvSpPr>
            <p:cNvPr id="4" name="object 4"/>
            <p:cNvSpPr/>
            <p:nvPr/>
          </p:nvSpPr>
          <p:spPr>
            <a:xfrm>
              <a:off x="6591300" y="2647188"/>
              <a:ext cx="589915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6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68244" y="26090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591300" y="2828541"/>
            <a:ext cx="653415" cy="76200"/>
            <a:chOff x="6591300" y="2828541"/>
            <a:chExt cx="653415" cy="76200"/>
          </a:xfrm>
        </p:grpSpPr>
        <p:sp>
          <p:nvSpPr>
            <p:cNvPr id="7" name="object 7"/>
            <p:cNvSpPr/>
            <p:nvPr/>
          </p:nvSpPr>
          <p:spPr>
            <a:xfrm>
              <a:off x="6591300" y="2866644"/>
              <a:ext cx="589915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6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68244" y="28285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591300" y="3019041"/>
            <a:ext cx="653415" cy="76200"/>
            <a:chOff x="6591300" y="3019041"/>
            <a:chExt cx="653415" cy="76200"/>
          </a:xfrm>
        </p:grpSpPr>
        <p:sp>
          <p:nvSpPr>
            <p:cNvPr id="10" name="object 10"/>
            <p:cNvSpPr/>
            <p:nvPr/>
          </p:nvSpPr>
          <p:spPr>
            <a:xfrm>
              <a:off x="6591300" y="3057144"/>
              <a:ext cx="589915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6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68244" y="30190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5700" y="2057400"/>
            <a:ext cx="2025472" cy="196291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456425" y="1704447"/>
            <a:ext cx="68707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" sz="1800" spc="-1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结果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502140" y="2011679"/>
            <a:ext cx="1816735" cy="5975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0805" marR="184150">
              <a:lnSpc>
                <a:spcPct val="100000"/>
              </a:lnSpc>
              <a:spcBef>
                <a:spcPts val="295"/>
              </a:spcBef>
            </a:pPr>
            <a:r>
              <a:rPr sz="1050" dirty="0">
                <a:latin typeface="Calibri" panose="020F0502020204030204"/>
                <a:cs typeface="Calibri" panose="020F0502020204030204"/>
              </a:rPr>
              <a:t>横向/纵向粗糙图像</a:t>
            </a:r>
          </a:p>
          <a:p>
            <a:pPr marL="90805" marR="184150">
              <a:lnSpc>
                <a:spcPct val="100000"/>
              </a:lnSpc>
              <a:spcBef>
                <a:spcPts val="295"/>
              </a:spcBef>
            </a:pPr>
            <a:r>
              <a:rPr sz="1050" dirty="0">
                <a:latin typeface="Calibri" panose="020F0502020204030204"/>
                <a:cs typeface="Calibri" panose="020F0502020204030204"/>
              </a:rPr>
              <a:t>空间分辨率~30m</a:t>
            </a:r>
          </a:p>
          <a:p>
            <a:pPr marL="90805" marR="184150">
              <a:lnSpc>
                <a:spcPct val="100000"/>
              </a:lnSpc>
              <a:spcBef>
                <a:spcPts val="295"/>
              </a:spcBef>
            </a:pPr>
            <a:r>
              <a:rPr sz="1050" dirty="0">
                <a:latin typeface="Calibri" panose="020F0502020204030204"/>
                <a:cs typeface="Calibri" panose="020F0502020204030204"/>
              </a:rPr>
              <a:t>24小时内即可获得结果</a:t>
            </a: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87183" y="4617720"/>
            <a:ext cx="2234183" cy="149047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4707" y="4617720"/>
            <a:ext cx="2438399" cy="1490471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8967218" y="4058158"/>
            <a:ext cx="934085" cy="462915"/>
            <a:chOff x="8967218" y="4058158"/>
            <a:chExt cx="934085" cy="462915"/>
          </a:xfrm>
        </p:grpSpPr>
        <p:sp>
          <p:nvSpPr>
            <p:cNvPr id="18" name="object 18"/>
            <p:cNvSpPr/>
            <p:nvPr/>
          </p:nvSpPr>
          <p:spPr>
            <a:xfrm>
              <a:off x="9226295" y="4064508"/>
              <a:ext cx="622300" cy="419734"/>
            </a:xfrm>
            <a:custGeom>
              <a:avLst/>
              <a:gdLst/>
              <a:ahLst/>
              <a:cxnLst/>
              <a:rect l="l" t="t" r="r" b="b"/>
              <a:pathLst>
                <a:path w="622300" h="419735">
                  <a:moveTo>
                    <a:pt x="0" y="0"/>
                  </a:moveTo>
                  <a:lnTo>
                    <a:pt x="621855" y="41944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816327" y="4445262"/>
              <a:ext cx="85090" cy="74295"/>
            </a:xfrm>
            <a:custGeom>
              <a:avLst/>
              <a:gdLst/>
              <a:ahLst/>
              <a:cxnLst/>
              <a:rect l="l" t="t" r="r" b="b"/>
              <a:pathLst>
                <a:path w="85090" h="74295">
                  <a:moveTo>
                    <a:pt x="42608" y="0"/>
                  </a:moveTo>
                  <a:lnTo>
                    <a:pt x="0" y="63169"/>
                  </a:lnTo>
                  <a:lnTo>
                    <a:pt x="84467" y="74193"/>
                  </a:lnTo>
                  <a:lnTo>
                    <a:pt x="42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98701" y="4066032"/>
              <a:ext cx="228600" cy="399415"/>
            </a:xfrm>
            <a:custGeom>
              <a:avLst/>
              <a:gdLst/>
              <a:ahLst/>
              <a:cxnLst/>
              <a:rect l="l" t="t" r="r" b="b"/>
              <a:pathLst>
                <a:path w="228600" h="399414">
                  <a:moveTo>
                    <a:pt x="227977" y="0"/>
                  </a:moveTo>
                  <a:lnTo>
                    <a:pt x="0" y="39931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67218" y="4435426"/>
              <a:ext cx="71120" cy="85090"/>
            </a:xfrm>
            <a:custGeom>
              <a:avLst/>
              <a:gdLst/>
              <a:ahLst/>
              <a:cxnLst/>
              <a:rect l="l" t="t" r="r" b="b"/>
              <a:pathLst>
                <a:path w="71120" h="85089">
                  <a:moveTo>
                    <a:pt x="4686" y="0"/>
                  </a:moveTo>
                  <a:lnTo>
                    <a:pt x="0" y="85064"/>
                  </a:lnTo>
                  <a:lnTo>
                    <a:pt x="70866" y="37782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005290" y="4034597"/>
            <a:ext cx="1565910" cy="421268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27660">
              <a:lnSpc>
                <a:spcPct val="100000"/>
              </a:lnSpc>
              <a:spcBef>
                <a:spcPts val="205"/>
              </a:spcBef>
            </a:pPr>
            <a:r>
              <a:rPr lang="zh-CN" altLang="" sz="1200" u="sng" spc="-10" dirty="0">
                <a:uFill>
                  <a:solidFill>
                    <a:srgbClr val="000000"/>
                  </a:solidFill>
                </a:uFill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计划</a:t>
            </a:r>
            <a:endParaRPr sz="1200" dirty="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跟进，地面</a:t>
            </a:r>
            <a:r>
              <a:rPr lang="zh-CN" altLang="" sz="120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引导</a:t>
            </a:r>
            <a:r>
              <a:rPr sz="1200" dirty="0">
                <a:latin typeface="Calibri" panose="020F0502020204030204"/>
                <a:cs typeface="Calibri" panose="020F0502020204030204"/>
              </a:rPr>
              <a:t>，缓解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456525" y="2344856"/>
            <a:ext cx="77646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350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数据管道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2586227" y="1757172"/>
            <a:ext cx="3577590" cy="3486785"/>
            <a:chOff x="2586227" y="1757172"/>
            <a:chExt cx="3577590" cy="348678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6227" y="1757172"/>
              <a:ext cx="3577452" cy="348633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586227" y="1757172"/>
              <a:ext cx="977265" cy="375285"/>
            </a:xfrm>
            <a:custGeom>
              <a:avLst/>
              <a:gdLst/>
              <a:ahLst/>
              <a:cxnLst/>
              <a:rect l="l" t="t" r="r" b="b"/>
              <a:pathLst>
                <a:path w="977264" h="375285">
                  <a:moveTo>
                    <a:pt x="976884" y="0"/>
                  </a:moveTo>
                  <a:lnTo>
                    <a:pt x="0" y="0"/>
                  </a:lnTo>
                  <a:lnTo>
                    <a:pt x="0" y="374903"/>
                  </a:lnTo>
                  <a:lnTo>
                    <a:pt x="976884" y="374903"/>
                  </a:lnTo>
                  <a:lnTo>
                    <a:pt x="976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28" name="文本框 27"/>
          <p:cNvSpPr txBox="1"/>
          <p:nvPr/>
        </p:nvSpPr>
        <p:spPr>
          <a:xfrm>
            <a:off x="4918815" y="4563625"/>
            <a:ext cx="972450" cy="260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草趟宽度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038601" y="4174576"/>
            <a:ext cx="9906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地面分辨率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4431" y="299814"/>
            <a:ext cx="5728335" cy="11464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95"/>
              </a:lnSpc>
              <a:spcBef>
                <a:spcPts val="95"/>
              </a:spcBef>
            </a:pPr>
            <a:r>
              <a:rPr dirty="0"/>
              <a:t>理想观测平台</a:t>
            </a:r>
            <a:br>
              <a:rPr dirty="0"/>
            </a:br>
            <a:r>
              <a:rPr sz="2400" i="1" dirty="0"/>
              <a:t>从观测转向缓解——2023年发射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2137" y="1705785"/>
            <a:ext cx="768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pc="-10" dirty="0">
                <a:latin typeface="Calibri" panose="020F0502020204030204"/>
                <a:cs typeface="Calibri" panose="020F0502020204030204"/>
              </a:rPr>
              <a:t>卫星</a:t>
            </a:r>
            <a:endParaRPr sz="1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76222" y="1757175"/>
            <a:ext cx="1068622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+mn-ea"/>
                <a:ea typeface="+mn-ea"/>
                <a:cs typeface="Calibri" panose="020F0502020204030204"/>
              </a:rPr>
              <a:t>数据中心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69747" y="2022348"/>
            <a:ext cx="6062980" cy="4072254"/>
            <a:chOff x="269747" y="2022348"/>
            <a:chExt cx="6062980" cy="407225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747" y="2022348"/>
              <a:ext cx="3032759" cy="40720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5219" y="2057400"/>
              <a:ext cx="2666999" cy="19994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56687" y="2578608"/>
              <a:ext cx="1653539" cy="222885"/>
            </a:xfrm>
            <a:custGeom>
              <a:avLst/>
              <a:gdLst/>
              <a:ahLst/>
              <a:cxnLst/>
              <a:rect l="l" t="t" r="r" b="b"/>
              <a:pathLst>
                <a:path w="1653539" h="222885">
                  <a:moveTo>
                    <a:pt x="0" y="0"/>
                  </a:moveTo>
                  <a:lnTo>
                    <a:pt x="1653400" y="222275"/>
                  </a:lnTo>
                </a:path>
              </a:pathLst>
            </a:custGeom>
            <a:ln w="6349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49652" y="2478024"/>
              <a:ext cx="1561465" cy="187960"/>
            </a:xfrm>
            <a:custGeom>
              <a:avLst/>
              <a:gdLst/>
              <a:ahLst/>
              <a:cxnLst/>
              <a:rect l="l" t="t" r="r" b="b"/>
              <a:pathLst>
                <a:path w="1561464" h="187960">
                  <a:moveTo>
                    <a:pt x="0" y="0"/>
                  </a:moveTo>
                  <a:lnTo>
                    <a:pt x="1561185" y="187426"/>
                  </a:lnTo>
                </a:path>
              </a:pathLst>
            </a:custGeom>
            <a:ln w="6349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27147" y="2677668"/>
              <a:ext cx="1777364" cy="222885"/>
            </a:xfrm>
            <a:custGeom>
              <a:avLst/>
              <a:gdLst/>
              <a:ahLst/>
              <a:cxnLst/>
              <a:rect l="l" t="t" r="r" b="b"/>
              <a:pathLst>
                <a:path w="1777364" h="222885">
                  <a:moveTo>
                    <a:pt x="0" y="0"/>
                  </a:moveTo>
                  <a:lnTo>
                    <a:pt x="1776831" y="222275"/>
                  </a:lnTo>
                </a:path>
              </a:pathLst>
            </a:custGeom>
            <a:ln w="6350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591300" y="2609085"/>
            <a:ext cx="653415" cy="76200"/>
            <a:chOff x="6591300" y="2609085"/>
            <a:chExt cx="653415" cy="76200"/>
          </a:xfrm>
        </p:grpSpPr>
        <p:sp>
          <p:nvSpPr>
            <p:cNvPr id="12" name="object 12"/>
            <p:cNvSpPr/>
            <p:nvPr/>
          </p:nvSpPr>
          <p:spPr>
            <a:xfrm>
              <a:off x="6591300" y="2647188"/>
              <a:ext cx="589915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6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68244" y="26090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591300" y="2828541"/>
            <a:ext cx="653415" cy="76200"/>
            <a:chOff x="6591300" y="2828541"/>
            <a:chExt cx="653415" cy="76200"/>
          </a:xfrm>
        </p:grpSpPr>
        <p:sp>
          <p:nvSpPr>
            <p:cNvPr id="15" name="object 15"/>
            <p:cNvSpPr/>
            <p:nvPr/>
          </p:nvSpPr>
          <p:spPr>
            <a:xfrm>
              <a:off x="6591300" y="2866644"/>
              <a:ext cx="589915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6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68244" y="28285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591300" y="3019041"/>
            <a:ext cx="653415" cy="76200"/>
            <a:chOff x="6591300" y="3019041"/>
            <a:chExt cx="653415" cy="76200"/>
          </a:xfrm>
        </p:grpSpPr>
        <p:sp>
          <p:nvSpPr>
            <p:cNvPr id="18" name="object 18"/>
            <p:cNvSpPr/>
            <p:nvPr/>
          </p:nvSpPr>
          <p:spPr>
            <a:xfrm>
              <a:off x="6591300" y="3057144"/>
              <a:ext cx="589915" cy="0"/>
            </a:xfrm>
            <a:custGeom>
              <a:avLst/>
              <a:gdLst/>
              <a:ahLst/>
              <a:cxnLst/>
              <a:rect l="l" t="t" r="r" b="b"/>
              <a:pathLst>
                <a:path w="589915">
                  <a:moveTo>
                    <a:pt x="0" y="0"/>
                  </a:moveTo>
                  <a:lnTo>
                    <a:pt x="5896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68244" y="301904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700" y="2057400"/>
            <a:ext cx="2025472" cy="196291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456425" y="1704447"/>
            <a:ext cx="68707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" sz="1800" spc="-10" dirty="0">
                <a:latin typeface="+mn-ea"/>
                <a:ea typeface="+mn-ea"/>
                <a:cs typeface="Calibri" panose="020F0502020204030204"/>
              </a:rPr>
              <a:t>结果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31172" y="2032474"/>
            <a:ext cx="1816735" cy="5975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R="184150">
              <a:lnSpc>
                <a:spcPct val="100000"/>
              </a:lnSpc>
              <a:spcBef>
                <a:spcPts val="295"/>
              </a:spcBef>
            </a:pPr>
            <a:r>
              <a:rPr sz="1050" dirty="0">
                <a:latin typeface="Calibri" panose="020F0502020204030204"/>
                <a:cs typeface="Calibri" panose="020F0502020204030204"/>
                <a:sym typeface="+mn-ea"/>
              </a:rPr>
              <a:t>横向/纵向粗糙图像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 marR="184150">
              <a:lnSpc>
                <a:spcPct val="100000"/>
              </a:lnSpc>
              <a:spcBef>
                <a:spcPts val="295"/>
              </a:spcBef>
            </a:pPr>
            <a:r>
              <a:rPr sz="1050" dirty="0">
                <a:latin typeface="Calibri" panose="020F0502020204030204"/>
                <a:cs typeface="Calibri" panose="020F0502020204030204"/>
                <a:sym typeface="+mn-ea"/>
              </a:rPr>
              <a:t>空间分辨率~30m</a:t>
            </a:r>
            <a:endParaRPr sz="1050" dirty="0">
              <a:latin typeface="Calibri" panose="020F0502020204030204"/>
              <a:cs typeface="Calibri" panose="020F0502020204030204"/>
            </a:endParaRPr>
          </a:p>
          <a:p>
            <a:pPr marR="184150">
              <a:lnSpc>
                <a:spcPct val="100000"/>
              </a:lnSpc>
              <a:spcBef>
                <a:spcPts val="295"/>
              </a:spcBef>
            </a:pPr>
            <a:r>
              <a:rPr sz="1050" dirty="0">
                <a:latin typeface="Calibri" panose="020F0502020204030204"/>
                <a:cs typeface="Calibri" panose="020F0502020204030204"/>
                <a:sym typeface="+mn-ea"/>
              </a:rPr>
              <a:t>24小时内即可获得结果</a:t>
            </a:r>
            <a:endParaRPr sz="105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87183" y="4617720"/>
            <a:ext cx="2234183" cy="149047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74707" y="4617720"/>
            <a:ext cx="2438399" cy="1490471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8967218" y="4058158"/>
            <a:ext cx="934085" cy="462915"/>
            <a:chOff x="8967218" y="4058158"/>
            <a:chExt cx="934085" cy="462915"/>
          </a:xfrm>
        </p:grpSpPr>
        <p:sp>
          <p:nvSpPr>
            <p:cNvPr id="26" name="object 26"/>
            <p:cNvSpPr/>
            <p:nvPr/>
          </p:nvSpPr>
          <p:spPr>
            <a:xfrm>
              <a:off x="9226295" y="4064508"/>
              <a:ext cx="622300" cy="419734"/>
            </a:xfrm>
            <a:custGeom>
              <a:avLst/>
              <a:gdLst/>
              <a:ahLst/>
              <a:cxnLst/>
              <a:rect l="l" t="t" r="r" b="b"/>
              <a:pathLst>
                <a:path w="622300" h="419735">
                  <a:moveTo>
                    <a:pt x="0" y="0"/>
                  </a:moveTo>
                  <a:lnTo>
                    <a:pt x="621855" y="41944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816327" y="4445262"/>
              <a:ext cx="85090" cy="74295"/>
            </a:xfrm>
            <a:custGeom>
              <a:avLst/>
              <a:gdLst/>
              <a:ahLst/>
              <a:cxnLst/>
              <a:rect l="l" t="t" r="r" b="b"/>
              <a:pathLst>
                <a:path w="85090" h="74295">
                  <a:moveTo>
                    <a:pt x="42608" y="0"/>
                  </a:moveTo>
                  <a:lnTo>
                    <a:pt x="0" y="63169"/>
                  </a:lnTo>
                  <a:lnTo>
                    <a:pt x="84467" y="74193"/>
                  </a:lnTo>
                  <a:lnTo>
                    <a:pt x="426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998701" y="4066032"/>
              <a:ext cx="228600" cy="399415"/>
            </a:xfrm>
            <a:custGeom>
              <a:avLst/>
              <a:gdLst/>
              <a:ahLst/>
              <a:cxnLst/>
              <a:rect l="l" t="t" r="r" b="b"/>
              <a:pathLst>
                <a:path w="228600" h="399414">
                  <a:moveTo>
                    <a:pt x="227977" y="0"/>
                  </a:moveTo>
                  <a:lnTo>
                    <a:pt x="0" y="39931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967218" y="4435426"/>
              <a:ext cx="71120" cy="85090"/>
            </a:xfrm>
            <a:custGeom>
              <a:avLst/>
              <a:gdLst/>
              <a:ahLst/>
              <a:cxnLst/>
              <a:rect l="l" t="t" r="r" b="b"/>
              <a:pathLst>
                <a:path w="71120" h="85089">
                  <a:moveTo>
                    <a:pt x="4686" y="0"/>
                  </a:moveTo>
                  <a:lnTo>
                    <a:pt x="0" y="85064"/>
                  </a:lnTo>
                  <a:lnTo>
                    <a:pt x="70866" y="37782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988003" y="4004104"/>
            <a:ext cx="1565910" cy="4146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5"/>
              </a:spcBef>
            </a:pPr>
            <a:r>
              <a:rPr lang="zh-CN" altLang="en-US" sz="1200" u="sng" spc="-10" dirty="0">
                <a:uFill>
                  <a:solidFill>
                    <a:srgbClr val="000000"/>
                  </a:solidFill>
                </a:uFill>
                <a:latin typeface="Calibri" panose="020F0502020204030204"/>
                <a:ea typeface="宋体" panose="02010600030101010101" pitchFamily="2" charset="-122"/>
                <a:cs typeface="Calibri" panose="020F0502020204030204"/>
                <a:sym typeface="+mn-ea"/>
              </a:rPr>
              <a:t>计划</a:t>
            </a:r>
            <a:endParaRPr sz="1200" dirty="0">
              <a:latin typeface="Calibri" panose="020F0502020204030204"/>
              <a:cs typeface="Calibri" panose="020F0502020204030204"/>
            </a:endParaRPr>
          </a:p>
          <a:p>
            <a:pPr marR="5080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跟进，地面</a:t>
            </a:r>
            <a:r>
              <a:rPr lang="zh-CN" altLang="en-US" sz="120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  <a:sym typeface="+mn-ea"/>
              </a:rPr>
              <a:t>引导</a:t>
            </a:r>
            <a:r>
              <a:rPr sz="1200" dirty="0">
                <a:latin typeface="Calibri" panose="020F0502020204030204"/>
                <a:cs typeface="Calibri" panose="020F0502020204030204"/>
                <a:sym typeface="+mn-ea"/>
              </a:rPr>
              <a:t>，缓解</a:t>
            </a:r>
            <a:endParaRPr sz="18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31" name="object 31"/>
          <p:cNvSpPr txBox="1"/>
          <p:nvPr/>
        </p:nvSpPr>
        <p:spPr>
          <a:xfrm>
            <a:off x="6482662" y="2388800"/>
            <a:ext cx="81127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35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数据管道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613" y="0"/>
            <a:ext cx="12191999" cy="6858000"/>
            <a:chOff x="1" y="0"/>
            <a:chExt cx="1219199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600" y="0"/>
              <a:ext cx="58674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8245213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833" y="1631695"/>
            <a:ext cx="3557270" cy="597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</a:rPr>
              <a:t>发展持续观测</a:t>
            </a:r>
            <a:br>
              <a:rPr sz="2000" dirty="0">
                <a:solidFill>
                  <a:srgbClr val="FFFFFF"/>
                </a:solidFill>
              </a:rPr>
            </a:br>
            <a:r>
              <a:rPr lang="zh-CN" altLang="en-US" sz="2000" i="1" dirty="0">
                <a:solidFill>
                  <a:srgbClr val="FFFFFF"/>
                </a:solidFill>
              </a:rPr>
              <a:t>碳映射器联合会</a:t>
            </a:r>
            <a:endParaRPr sz="2000" dirty="0">
              <a:latin typeface="Calibri Light" panose="020F0302020204030204"/>
              <a:cs typeface="Calibri Light" panose="020F0302020204030204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5195" y="844296"/>
            <a:ext cx="3304540" cy="1617345"/>
            <a:chOff x="425195" y="844296"/>
            <a:chExt cx="3304540" cy="1617345"/>
          </a:xfrm>
        </p:grpSpPr>
        <p:sp>
          <p:nvSpPr>
            <p:cNvPr id="7" name="object 7"/>
            <p:cNvSpPr/>
            <p:nvPr/>
          </p:nvSpPr>
          <p:spPr>
            <a:xfrm>
              <a:off x="425195" y="844296"/>
              <a:ext cx="548640" cy="73660"/>
            </a:xfrm>
            <a:custGeom>
              <a:avLst/>
              <a:gdLst/>
              <a:ahLst/>
              <a:cxnLst/>
              <a:rect l="l" t="t" r="r" b="b"/>
              <a:pathLst>
                <a:path w="548640" h="73659">
                  <a:moveTo>
                    <a:pt x="54864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48640" y="73151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8243" y="2442972"/>
              <a:ext cx="3301365" cy="18415"/>
            </a:xfrm>
            <a:custGeom>
              <a:avLst/>
              <a:gdLst/>
              <a:ahLst/>
              <a:cxnLst/>
              <a:rect l="l" t="t" r="r" b="b"/>
              <a:pathLst>
                <a:path w="3301365" h="18414">
                  <a:moveTo>
                    <a:pt x="3300983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300983" y="18287"/>
                  </a:lnTo>
                  <a:lnTo>
                    <a:pt x="3300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559793" y="6463728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28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745" y="4388459"/>
            <a:ext cx="3075940" cy="344966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 panose="020B0604020202020204"/>
              <a:buChar char="•"/>
              <a:tabLst>
                <a:tab pos="240665" algn="l"/>
                <a:tab pos="241300" algn="l"/>
              </a:tabLst>
            </a:pPr>
            <a:r>
              <a:rPr dirty="0" err="1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极地轨道-</a:t>
            </a:r>
            <a:r>
              <a:rPr dirty="0" err="1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全球数据</a:t>
            </a:r>
            <a:endParaRPr dirty="0">
              <a:solidFill>
                <a:srgbClr val="FFFFFF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5195" y="2737782"/>
            <a:ext cx="434340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indent="-228600">
              <a:spcBef>
                <a:spcPts val="530"/>
              </a:spcBef>
              <a:buFont typeface="Arial" panose="020B0604020202020204"/>
              <a:buChar char="•"/>
              <a:tabLst>
                <a:tab pos="240665" algn="l"/>
                <a:tab pos="241300" algn="l"/>
              </a:tabLst>
            </a:pPr>
            <a:r>
              <a:rPr lang="en-US" altLang="zh-CN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2023</a:t>
            </a:r>
            <a:r>
              <a:rPr lang="zh-CN" altLang="en-US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年将发射两颗卫星。</a:t>
            </a:r>
            <a:endParaRPr lang="en-US" altLang="zh-CN" sz="1800" dirty="0" smtClean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Calibri" panose="020F0502020204030204"/>
            </a:endParaRPr>
          </a:p>
          <a:p>
            <a:pPr marL="241300" indent="-228600">
              <a:lnSpc>
                <a:spcPct val="100000"/>
              </a:lnSpc>
              <a:spcBef>
                <a:spcPts val="530"/>
              </a:spcBef>
              <a:buFont typeface="Arial" panose="020B0604020202020204"/>
              <a:buChar char="•"/>
              <a:tabLst>
                <a:tab pos="240665" algn="l"/>
                <a:tab pos="241300" algn="l"/>
              </a:tabLst>
            </a:pPr>
            <a:r>
              <a:rPr lang="zh-CN" altLang="en-US" sz="1800" dirty="0" smtClean="0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约</a:t>
            </a:r>
            <a:r>
              <a:rPr lang="zh-CN" altLang="en-US" sz="1800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  <a:sym typeface="+mn-ea"/>
              </a:rPr>
              <a:t>到</a:t>
            </a:r>
            <a:r>
              <a:rPr lang="en-US" altLang="zh-CN" sz="1800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2025</a:t>
            </a:r>
            <a:r>
              <a:rPr lang="zh-CN" altLang="en-US" sz="1800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年，将再发射大约</a:t>
            </a:r>
            <a:r>
              <a:rPr lang="en-US" altLang="zh-CN" sz="1800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8</a:t>
            </a:r>
            <a:r>
              <a:rPr lang="zh-CN" altLang="en-US" sz="1800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颗卫星。</a:t>
            </a:r>
          </a:p>
          <a:p>
            <a:pPr marL="468000" indent="-228600">
              <a:lnSpc>
                <a:spcPct val="100000"/>
              </a:lnSpc>
              <a:spcBef>
                <a:spcPts val="530"/>
              </a:spcBef>
              <a:buFont typeface="Arial" panose="020B0604020202020204"/>
              <a:buChar char="•"/>
              <a:tabLst>
                <a:tab pos="240665" algn="l"/>
                <a:tab pos="241300" algn="l"/>
              </a:tabLst>
            </a:pPr>
            <a:r>
              <a:rPr lang="zh-CN" altLang="en-US" sz="1800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所有甲烷数据将公开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9876" y="4737504"/>
            <a:ext cx="330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 smtClean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大多数排放高浓度羽流的甲烷源可以每两周观测一次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399206"/>
            <a:ext cx="320656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dirty="0" smtClean="0"/>
              <a:t>下一步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043919" y="6392100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29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72285" y="1932731"/>
            <a:ext cx="646112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dirty="0" err="1" smtClean="0"/>
              <a:t>加利福尼亚州将积极将这些数据纳入我们的计划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229485" y="3671615"/>
            <a:ext cx="6512559" cy="1146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8450" algn="l"/>
                <a:tab pos="299720" algn="l"/>
              </a:tabLst>
            </a:pPr>
            <a:r>
              <a:rPr lang="zh-CN" altLang="en-US" sz="1800" dirty="0" smtClean="0">
                <a:latin typeface="Calibri" panose="020F0502020204030204"/>
                <a:cs typeface="Calibri" panose="020F0502020204030204"/>
              </a:rPr>
              <a:t>使用</a:t>
            </a:r>
            <a:r>
              <a:rPr sz="1800" dirty="0" err="1" smtClean="0">
                <a:latin typeface="Calibri" panose="020F0502020204030204"/>
                <a:cs typeface="Calibri" panose="020F0502020204030204"/>
              </a:rPr>
              <a:t>扩展数据</a:t>
            </a:r>
            <a:endParaRPr sz="1800" dirty="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8450" algn="l"/>
                <a:tab pos="299720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实现更多缓解</a:t>
            </a:r>
          </a:p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8450" algn="l"/>
                <a:tab pos="299720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扩大</a:t>
            </a:r>
            <a:r>
              <a:rPr lang="zh-CN" altLang="" dirty="0">
                <a:latin typeface="Calibri" panose="020F0502020204030204"/>
                <a:cs typeface="Calibri" panose="020F0502020204030204"/>
              </a:rPr>
              <a:t>认知</a:t>
            </a:r>
            <a:r>
              <a:rPr sz="1800" dirty="0">
                <a:latin typeface="Calibri" panose="020F0502020204030204"/>
                <a:cs typeface="Calibri" panose="020F0502020204030204"/>
              </a:rPr>
              <a:t>（什么有效，什么无效，什么导致泄漏，开发最佳实践等）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2285" y="5072171"/>
            <a:ext cx="7203440" cy="32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latin typeface="Calibri" panose="020F0502020204030204"/>
                <a:cs typeface="Calibri" panose="020F0502020204030204"/>
              </a:rPr>
              <a:t>需要了解这些排放量在多大程度上已计入或未计入清单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0976" y="4407408"/>
            <a:ext cx="3351275" cy="188366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549181" y="4132013"/>
            <a:ext cx="16960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400" i="1" dirty="0" smtClean="0">
                <a:latin typeface="Calibri" panose="020F0502020204030204"/>
                <a:cs typeface="Calibri" panose="020F0502020204030204"/>
              </a:rPr>
              <a:t>甲烷源探测器</a:t>
            </a:r>
            <a:endParaRPr sz="1400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0392" y="1917192"/>
            <a:ext cx="3550920" cy="21945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484143" y="1708668"/>
            <a:ext cx="220027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400" i="1" dirty="0" smtClean="0">
                <a:latin typeface="Calibri" panose="020F0502020204030204"/>
                <a:cs typeface="Calibri" panose="020F0502020204030204"/>
              </a:rPr>
              <a:t>缓解潜力建模</a:t>
            </a:r>
            <a:endParaRPr sz="1400" i="1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7540" y="6038567"/>
            <a:ext cx="6363335" cy="19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 panose="020F0502020204030204"/>
                <a:cs typeface="Calibri" panose="020F0502020204030204"/>
              </a:rPr>
              <a:t>有关更多信息，请访问：</a:t>
            </a:r>
            <a:r>
              <a:rPr sz="1200" spc="7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spc="-10" dirty="0">
                <a:latin typeface="Calibri" panose="020F0502020204030204"/>
                <a:cs typeface="Calibri" panose="020F0502020204030204"/>
              </a:rPr>
              <a:t>https://ww2.arb.ca.gov/our-work/programs/california-satellite-partnership</a:t>
            </a:r>
            <a:endParaRPr sz="1200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1069" y="2253973"/>
            <a:ext cx="6172200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lang="zh-CN" altLang="en-US" dirty="0" smtClean="0"/>
              <a:t>致力于确定目标</a:t>
            </a: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lang="zh-CN" altLang="en-US" dirty="0" smtClean="0"/>
              <a:t>公共门户</a:t>
            </a:r>
          </a:p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lang="zh-CN" altLang="en-US" dirty="0" smtClean="0"/>
              <a:t>羽流标签系统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72285" y="3252617"/>
            <a:ext cx="585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希望与其他司法管辖区合作：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91599"/>
            <a:ext cx="506031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 smtClean="0">
                <a:latin typeface="+mj-ea"/>
              </a:rPr>
              <a:t>加州气候目标</a:t>
            </a:r>
            <a:endParaRPr dirty="0">
              <a:latin typeface="+mj-e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96990" y="3553967"/>
            <a:ext cx="1256030" cy="520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 indent="75565">
              <a:lnSpc>
                <a:spcPct val="100000"/>
              </a:lnSpc>
              <a:spcBef>
                <a:spcPts val="105"/>
              </a:spcBef>
            </a:pPr>
            <a:r>
              <a:rPr lang="zh-CN" altLang="en-US" sz="1650" b="1" dirty="0">
                <a:latin typeface="Times New Roman" panose="02020603050405020304" pitchFamily="18" charset="0"/>
                <a:ea typeface="宋体" panose="02010600030101010101" pitchFamily="2" charset="-122"/>
                <a:cs typeface="Century Gothic"/>
              </a:rPr>
              <a:t>总</a:t>
            </a:r>
            <a:r>
              <a:rPr sz="1650" b="1" spc="-25" dirty="0">
                <a:latin typeface="Times New Roman" panose="02020603050405020304" pitchFamily="18" charset="0"/>
                <a:ea typeface="宋体" panose="02010600030101010101" pitchFamily="2" charset="-122"/>
                <a:cs typeface="Century Gothic"/>
              </a:rPr>
              <a:t>GHG </a:t>
            </a:r>
            <a:r>
              <a:rPr sz="1650" b="1" spc="-10" dirty="0">
                <a:latin typeface="Times New Roman" panose="02020603050405020304" pitchFamily="18" charset="0"/>
                <a:ea typeface="宋体" panose="02010600030101010101" pitchFamily="2" charset="-122"/>
                <a:cs typeface="Century Gothic"/>
              </a:rPr>
              <a:t>(MMTCO</a:t>
            </a:r>
            <a:r>
              <a:rPr sz="1650" b="1" spc="-15" dirty="0">
                <a:latin typeface="Times New Roman" panose="02020603050405020304" pitchFamily="18" charset="0"/>
                <a:ea typeface="宋体" panose="02010600030101010101" pitchFamily="2" charset="-122"/>
                <a:cs typeface="Century Gothic"/>
              </a:rPr>
              <a:t>2</a:t>
            </a:r>
            <a:r>
              <a:rPr sz="1650" b="1" spc="-10" dirty="0">
                <a:latin typeface="Times New Roman" panose="02020603050405020304" pitchFamily="18" charset="0"/>
                <a:ea typeface="宋体" panose="02010600030101010101" pitchFamily="2" charset="-122"/>
                <a:cs typeface="Century Gothic"/>
              </a:rPr>
              <a:t>e)</a:t>
            </a:r>
            <a:endParaRPr sz="1650" dirty="0">
              <a:latin typeface="Times New Roman" panose="02020603050405020304" pitchFamily="18" charset="0"/>
              <a:ea typeface="宋体" panose="02010600030101010101" pitchFamily="2" charset="-122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0776" y="2532888"/>
            <a:ext cx="6466331" cy="36909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58306" y="2879407"/>
            <a:ext cx="158051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78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2020年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前要</a:t>
            </a:r>
            <a:r>
              <a:rPr sz="18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减少</a:t>
            </a:r>
            <a:r>
              <a:rPr lang="zh-CN" altLang="en-US" sz="18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的</a:t>
            </a:r>
            <a:r>
              <a:rPr sz="18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排放量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444047" y="3550819"/>
            <a:ext cx="1887855" cy="157480"/>
            <a:chOff x="4444047" y="3550819"/>
            <a:chExt cx="1887855" cy="157480"/>
          </a:xfrm>
        </p:grpSpPr>
        <p:sp>
          <p:nvSpPr>
            <p:cNvPr id="7" name="object 7"/>
            <p:cNvSpPr/>
            <p:nvPr/>
          </p:nvSpPr>
          <p:spPr>
            <a:xfrm>
              <a:off x="4461509" y="3629406"/>
              <a:ext cx="1852930" cy="0"/>
            </a:xfrm>
            <a:custGeom>
              <a:avLst/>
              <a:gdLst/>
              <a:ahLst/>
              <a:cxnLst/>
              <a:rect l="l" t="t" r="r" b="b"/>
              <a:pathLst>
                <a:path w="1852929">
                  <a:moveTo>
                    <a:pt x="0" y="0"/>
                  </a:moveTo>
                  <a:lnTo>
                    <a:pt x="1852650" y="0"/>
                  </a:lnTo>
                </a:path>
              </a:pathLst>
            </a:custGeom>
            <a:ln w="349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09381" y="3568282"/>
              <a:ext cx="104775" cy="122555"/>
            </a:xfrm>
            <a:custGeom>
              <a:avLst/>
              <a:gdLst/>
              <a:ahLst/>
              <a:cxnLst/>
              <a:rect l="l" t="t" r="r" b="b"/>
              <a:pathLst>
                <a:path w="104775" h="122554">
                  <a:moveTo>
                    <a:pt x="0" y="0"/>
                  </a:moveTo>
                  <a:lnTo>
                    <a:pt x="104775" y="61125"/>
                  </a:lnTo>
                  <a:lnTo>
                    <a:pt x="0" y="122237"/>
                  </a:lnTo>
                </a:path>
              </a:pathLst>
            </a:custGeom>
            <a:ln w="349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326793" y="2972816"/>
            <a:ext cx="140271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6600"/>
                </a:solidFill>
                <a:latin typeface="Calibri" panose="020F0502020204030204"/>
                <a:cs typeface="Calibri" panose="020F0502020204030204"/>
              </a:rPr>
              <a:t>AB</a:t>
            </a:r>
            <a:r>
              <a:rPr sz="2000" b="1" spc="-10" dirty="0">
                <a:solidFill>
                  <a:srgbClr val="0066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25" dirty="0">
                <a:solidFill>
                  <a:srgbClr val="006600"/>
                </a:solidFill>
                <a:latin typeface="Calibri" panose="020F0502020204030204"/>
                <a:cs typeface="Calibri" panose="020F0502020204030204"/>
              </a:rPr>
              <a:t>32</a:t>
            </a:r>
            <a:endParaRPr sz="2000" dirty="0">
              <a:latin typeface="Calibri" panose="020F0502020204030204"/>
              <a:cs typeface="Calibri" panose="020F0502020204030204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000" b="1" spc="-10" dirty="0">
                <a:solidFill>
                  <a:srgbClr val="006600"/>
                </a:solidFill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要求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720695" y="3806838"/>
            <a:ext cx="1603689" cy="62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SB</a:t>
            </a:r>
            <a:r>
              <a:rPr sz="2000" b="1" spc="-5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 </a:t>
            </a:r>
            <a:r>
              <a:rPr sz="2000" b="1" spc="-25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32</a:t>
            </a:r>
            <a:endParaRPr sz="20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zh-CN" altLang="en-US" sz="2000" b="1" spc="-10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要求</a:t>
            </a:r>
          </a:p>
        </p:txBody>
      </p:sp>
      <p:sp>
        <p:nvSpPr>
          <p:cNvPr id="11" name="object 11"/>
          <p:cNvSpPr/>
          <p:nvPr/>
        </p:nvSpPr>
        <p:spPr>
          <a:xfrm>
            <a:off x="6327647" y="2866644"/>
            <a:ext cx="276225" cy="731520"/>
          </a:xfrm>
          <a:custGeom>
            <a:avLst/>
            <a:gdLst/>
            <a:ahLst/>
            <a:cxnLst/>
            <a:rect l="l" t="t" r="r" b="b"/>
            <a:pathLst>
              <a:path w="276225" h="731520">
                <a:moveTo>
                  <a:pt x="0" y="0"/>
                </a:moveTo>
                <a:lnTo>
                  <a:pt x="53686" y="1805"/>
                </a:lnTo>
                <a:lnTo>
                  <a:pt x="97526" y="6731"/>
                </a:lnTo>
                <a:lnTo>
                  <a:pt x="127083" y="14037"/>
                </a:lnTo>
                <a:lnTo>
                  <a:pt x="137922" y="22987"/>
                </a:lnTo>
                <a:lnTo>
                  <a:pt x="137922" y="342773"/>
                </a:lnTo>
                <a:lnTo>
                  <a:pt x="148760" y="351722"/>
                </a:lnTo>
                <a:lnTo>
                  <a:pt x="178317" y="359029"/>
                </a:lnTo>
                <a:lnTo>
                  <a:pt x="222157" y="363954"/>
                </a:lnTo>
                <a:lnTo>
                  <a:pt x="275844" y="365760"/>
                </a:lnTo>
                <a:lnTo>
                  <a:pt x="222157" y="367565"/>
                </a:lnTo>
                <a:lnTo>
                  <a:pt x="178317" y="372491"/>
                </a:lnTo>
                <a:lnTo>
                  <a:pt x="148760" y="379797"/>
                </a:lnTo>
                <a:lnTo>
                  <a:pt x="137922" y="388747"/>
                </a:lnTo>
                <a:lnTo>
                  <a:pt x="137922" y="708533"/>
                </a:lnTo>
                <a:lnTo>
                  <a:pt x="127083" y="717482"/>
                </a:lnTo>
                <a:lnTo>
                  <a:pt x="97526" y="724789"/>
                </a:lnTo>
                <a:lnTo>
                  <a:pt x="53686" y="729714"/>
                </a:lnTo>
                <a:lnTo>
                  <a:pt x="0" y="73152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96512" y="4625722"/>
            <a:ext cx="11760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 marR="5080" indent="-193675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行政命令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120628" y="6442773"/>
            <a:ext cx="1917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3</a:t>
            </a:fld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38751" y="2419137"/>
            <a:ext cx="47688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006600"/>
                </a:solidFill>
                <a:latin typeface="Calibri" panose="020F0502020204030204"/>
                <a:cs typeface="Calibri" panose="020F0502020204030204"/>
              </a:rPr>
              <a:t>BAU</a:t>
            </a:r>
            <a:endParaRPr sz="20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933100" y="708723"/>
            <a:ext cx="6325798" cy="967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19120">
              <a:lnSpc>
                <a:spcPct val="100000"/>
              </a:lnSpc>
              <a:spcBef>
                <a:spcPts val="105"/>
              </a:spcBef>
            </a:pPr>
            <a:r>
              <a:rPr lang="zh-CN" dirty="0"/>
              <a:t>谢谢</a:t>
            </a:r>
            <a:endParaRPr lang="zh-CN"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040084" y="2467334"/>
            <a:ext cx="4008120" cy="967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200" b="0" i="1" spc="-6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问题？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-152400" y="0"/>
            <a:ext cx="11317478" cy="6858000"/>
            <a:chOff x="-152400" y="0"/>
            <a:chExt cx="11317478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52400" y="0"/>
              <a:ext cx="5294376" cy="68541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76088" y="0"/>
              <a:ext cx="64135" cy="6858000"/>
            </a:xfrm>
            <a:custGeom>
              <a:avLst/>
              <a:gdLst/>
              <a:ahLst/>
              <a:cxnLst/>
              <a:rect l="l" t="t" r="r" b="b"/>
              <a:pathLst>
                <a:path w="64135" h="6858000">
                  <a:moveTo>
                    <a:pt x="64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4008" y="6858000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61888" y="4343400"/>
              <a:ext cx="5203190" cy="0"/>
            </a:xfrm>
            <a:custGeom>
              <a:avLst/>
              <a:gdLst/>
              <a:ahLst/>
              <a:cxnLst/>
              <a:rect l="l" t="t" r="r" b="b"/>
              <a:pathLst>
                <a:path w="5203190">
                  <a:moveTo>
                    <a:pt x="0" y="0"/>
                  </a:moveTo>
                  <a:lnTo>
                    <a:pt x="5202618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462625" y="6540492"/>
            <a:ext cx="1625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30</a:t>
            </a:r>
            <a:endParaRPr sz="105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2400" y="4267200"/>
            <a:ext cx="1179576" cy="369332"/>
          </a:xfrm>
          <a:prstGeom prst="rect">
            <a:avLst/>
          </a:prstGeom>
          <a:solidFill>
            <a:srgbClr val="98B6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合作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91599"/>
            <a:ext cx="607441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 smtClean="0"/>
              <a:t>加州气候立法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91453" y="1630337"/>
            <a:ext cx="6852920" cy="41543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4400" lvl="1">
              <a:lnSpc>
                <a:spcPts val="1885"/>
              </a:lnSpc>
              <a:buClr>
                <a:srgbClr val="6FAC46"/>
              </a:buClr>
              <a:buFont typeface="Wingdings" panose="05000000000000000000" pitchFamily="2" charset="2"/>
              <a:buChar char="n"/>
              <a:tabLst>
                <a:tab pos="571500" algn="l"/>
              </a:tabLst>
            </a:pP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第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350（2015）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号参议院法案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到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2030年，50%的可再生能源</a:t>
            </a: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err="1" smtClean="0">
                <a:solidFill>
                  <a:srgbClr val="92D050"/>
                </a:solidFill>
              </a:rPr>
              <a:t>O</a:t>
            </a:r>
            <a:r>
              <a:rPr sz="16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双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倍</a:t>
            </a:r>
            <a:r>
              <a:rPr sz="1600" dirty="0" err="1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能源效率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284400" lvl="1">
              <a:lnSpc>
                <a:spcPts val="1885"/>
              </a:lnSpc>
              <a:buClr>
                <a:srgbClr val="6FAC46"/>
              </a:buClr>
              <a:buFont typeface="Wingdings" panose="05000000000000000000" pitchFamily="2" charset="2"/>
              <a:buChar char="n"/>
              <a:tabLst>
                <a:tab pos="571500" algn="l"/>
              </a:tabLst>
            </a:pP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第1383（2016）号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参议院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法案——</a:t>
            </a:r>
            <a:r>
              <a:rPr sz="1600" dirty="0" err="1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要求减少SLCP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到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2030年，甲烷和氢氟碳化合物的排放量比2013年减少40%</a:t>
            </a: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到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2030年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，</a:t>
            </a:r>
            <a:r>
              <a:rPr sz="1600" spc="-25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BC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比2013年减少50%</a:t>
            </a:r>
          </a:p>
          <a:p>
            <a:pPr marL="284400" lvl="1">
              <a:lnSpc>
                <a:spcPts val="1885"/>
              </a:lnSpc>
              <a:buClr>
                <a:srgbClr val="6FAC46"/>
              </a:buClr>
              <a:buFont typeface="Wingdings" panose="05000000000000000000" pitchFamily="2" charset="2"/>
              <a:buChar char="n"/>
              <a:tabLst>
                <a:tab pos="571500" algn="l"/>
              </a:tabLst>
            </a:pP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第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197（2016）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号</a:t>
            </a:r>
            <a:r>
              <a:rPr sz="1600" dirty="0" err="1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议会法案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err="1" smtClean="0">
                <a:solidFill>
                  <a:srgbClr val="92D050"/>
                </a:solidFill>
              </a:rPr>
              <a:t>O</a:t>
            </a:r>
            <a:r>
              <a:rPr sz="16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每年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要</a:t>
            </a:r>
            <a:r>
              <a:rPr sz="1600" dirty="0" err="1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公布温室气体、标准和有毒排放量，包括地点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284400" lvl="1">
              <a:lnSpc>
                <a:spcPts val="1885"/>
              </a:lnSpc>
              <a:buClr>
                <a:srgbClr val="6FAC46"/>
              </a:buClr>
              <a:buFont typeface="Wingdings" panose="05000000000000000000" pitchFamily="2" charset="2"/>
              <a:buChar char="n"/>
              <a:tabLst>
                <a:tab pos="571500" algn="l"/>
              </a:tabLst>
            </a:pPr>
            <a:r>
              <a:rPr lang="zh-CN" altLang="en-US"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第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398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（2017）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号</a:t>
            </a:r>
            <a:r>
              <a:rPr sz="1600" dirty="0" err="1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议会法案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将该州的碳总量限制和交易法规延长至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2030年</a:t>
            </a:r>
          </a:p>
          <a:p>
            <a:pPr marL="284400" lvl="1">
              <a:lnSpc>
                <a:spcPts val="1885"/>
              </a:lnSpc>
              <a:buClr>
                <a:srgbClr val="6FAC46"/>
              </a:buClr>
              <a:buFont typeface="Wingdings" panose="05000000000000000000" pitchFamily="2" charset="2"/>
              <a:buChar char="n"/>
              <a:tabLst>
                <a:tab pos="571500" algn="l"/>
              </a:tabLst>
            </a:pPr>
            <a:r>
              <a:rPr lang="zh-CN" altLang="en-US"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第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617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（2017）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号</a:t>
            </a:r>
            <a:r>
              <a:rPr sz="1600" dirty="0" err="1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议会法案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434250" lvl="2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err="1" smtClean="0">
                <a:solidFill>
                  <a:srgbClr val="92D050"/>
                </a:solidFill>
              </a:rPr>
              <a:t>O</a:t>
            </a:r>
            <a:r>
              <a:rPr sz="16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确定污染负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荷不成比例</a:t>
            </a:r>
            <a:r>
              <a:rPr sz="1600" dirty="0" err="1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的社区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434250" lvl="2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err="1" smtClean="0">
                <a:solidFill>
                  <a:srgbClr val="92D050"/>
                </a:solidFill>
              </a:rPr>
              <a:t>O</a:t>
            </a:r>
            <a:r>
              <a:rPr sz="1600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监测和缓解</a:t>
            </a:r>
            <a:endParaRPr lang="en-US"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284400" lvl="2">
              <a:lnSpc>
                <a:spcPts val="1885"/>
              </a:lnSpc>
              <a:buClr>
                <a:srgbClr val="6FAC46"/>
              </a:buClr>
              <a:buFont typeface="Wingdings" panose="05000000000000000000" pitchFamily="2" charset="2"/>
              <a:buChar char="n"/>
              <a:tabLst>
                <a:tab pos="571500" algn="l"/>
              </a:tabLst>
            </a:pPr>
            <a:r>
              <a:rPr lang="zh-CN" altLang="en-US"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第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100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（2018）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  <a:sym typeface="+mn-ea"/>
              </a:rPr>
              <a:t>号参议院法案</a:t>
            </a:r>
            <a:endParaRPr sz="16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到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2045年100%无碳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发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电</a:t>
            </a:r>
          </a:p>
          <a:p>
            <a:pPr marL="284400" lvl="1">
              <a:lnSpc>
                <a:spcPts val="1885"/>
              </a:lnSpc>
              <a:buClr>
                <a:srgbClr val="6FAC46"/>
              </a:buClr>
              <a:buFont typeface="Wingdings" panose="05000000000000000000" pitchFamily="2" charset="2"/>
              <a:buChar char="n"/>
              <a:tabLst>
                <a:tab pos="571500" algn="l"/>
              </a:tabLst>
            </a:pP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第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B-55-18号行政命令</a:t>
            </a:r>
          </a:p>
          <a:p>
            <a:pPr marL="434250" lvl="1">
              <a:lnSpc>
                <a:spcPts val="1885"/>
              </a:lnSpc>
              <a:buClr>
                <a:srgbClr val="6FAC46"/>
              </a:buClr>
              <a:tabLst>
                <a:tab pos="571500" algn="l"/>
              </a:tabLst>
            </a:pP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sz="1600" dirty="0" smtClean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到</a:t>
            </a:r>
            <a:r>
              <a:rPr sz="1600" dirty="0">
                <a:latin typeface="Times New Roman" panose="02020603050405020304" pitchFamily="18" charset="0"/>
                <a:ea typeface="宋体" panose="02010600030101010101" pitchFamily="2" charset="-122"/>
                <a:cs typeface="Calibri" panose="020F0502020204030204"/>
              </a:rPr>
              <a:t>2045年实现碳中和</a:t>
            </a:r>
            <a:endParaRPr sz="1700" dirty="0"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44156" y="2398776"/>
            <a:ext cx="3909060" cy="3374390"/>
            <a:chOff x="7344156" y="2398776"/>
            <a:chExt cx="3909060" cy="33743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4156" y="4274820"/>
              <a:ext cx="3909059" cy="14980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4156" y="2398776"/>
              <a:ext cx="3909059" cy="20192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120628" y="6442773"/>
            <a:ext cx="1917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4</a:t>
            </a:fld>
            <a:endParaRPr sz="16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675" y="1382267"/>
            <a:ext cx="10517505" cy="45720"/>
          </a:xfrm>
          <a:custGeom>
            <a:avLst/>
            <a:gdLst/>
            <a:ahLst/>
            <a:cxnLst/>
            <a:rect l="l" t="t" r="r" b="b"/>
            <a:pathLst>
              <a:path w="10517505" h="45719">
                <a:moveTo>
                  <a:pt x="10517124" y="0"/>
                </a:moveTo>
                <a:lnTo>
                  <a:pt x="0" y="0"/>
                </a:lnTo>
                <a:lnTo>
                  <a:pt x="0" y="45720"/>
                </a:lnTo>
                <a:lnTo>
                  <a:pt x="10517124" y="45720"/>
                </a:lnTo>
                <a:lnTo>
                  <a:pt x="10517124" y="0"/>
                </a:lnTo>
                <a:close/>
              </a:path>
            </a:pathLst>
          </a:custGeom>
          <a:solidFill>
            <a:srgbClr val="B6DF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365759"/>
            <a:ext cx="10515600" cy="643125"/>
          </a:xfrm>
          <a:prstGeom prst="rect">
            <a:avLst/>
          </a:prstGeom>
          <a:solidFill>
            <a:srgbClr val="44536A"/>
          </a:solidFill>
        </p:spPr>
        <p:txBody>
          <a:bodyPr vert="horz" wrap="square" lIns="0" tIns="149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75"/>
              </a:spcBef>
            </a:pPr>
            <a:r>
              <a:rPr sz="3200" dirty="0" err="1">
                <a:solidFill>
                  <a:srgbClr val="FFFFFF"/>
                </a:solidFill>
              </a:rPr>
              <a:t>迄今为止的进展</a:t>
            </a:r>
            <a:r>
              <a:rPr sz="3200" dirty="0" smtClean="0">
                <a:solidFill>
                  <a:srgbClr val="FFFFFF"/>
                </a:solidFill>
              </a:rPr>
              <a:t>—</a:t>
            </a:r>
            <a:r>
              <a:rPr sz="3200" dirty="0" err="1" smtClean="0">
                <a:solidFill>
                  <a:srgbClr val="FFFFFF"/>
                </a:solidFill>
              </a:rPr>
              <a:t>实现目标和脱钩</a:t>
            </a:r>
            <a:endParaRPr sz="3200" dirty="0">
              <a:solidFill>
                <a:srgbClr val="FFFFFF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84056" y="1965960"/>
            <a:ext cx="11908155" cy="4391025"/>
            <a:chOff x="284056" y="1965960"/>
            <a:chExt cx="11908155" cy="43910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056" y="2053440"/>
              <a:ext cx="4985264" cy="30618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7988" y="1965960"/>
              <a:ext cx="6954011" cy="439064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120628" y="6442773"/>
            <a:ext cx="1917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5</a:t>
            </a:fld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4056" y="2895600"/>
            <a:ext cx="153670" cy="19667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r>
              <a:rPr lang="en-US" altLang="zh-CN" sz="1000" smtClean="0"/>
              <a:t>温室气体排放量（百万吨）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15000" y="2743200"/>
            <a:ext cx="153670" cy="1357121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>
            <a:spAutoFit/>
          </a:bodyPr>
          <a:lstStyle/>
          <a:p>
            <a:r>
              <a:rPr lang="en-US" altLang="zh-CN" sz="1000" dirty="0" smtClean="0"/>
              <a:t>2000年以来的变化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668932" y="2971800"/>
            <a:ext cx="762000" cy="229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ea typeface="宋体" panose="02010600030101010101" pitchFamily="2" charset="-122"/>
              </a:rPr>
              <a:t>人口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680827" y="3547439"/>
            <a:ext cx="1071372" cy="229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900" dirty="0" smtClean="0"/>
              <a:t>温室气体排放量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680826" y="3864441"/>
            <a:ext cx="1511173" cy="229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900" dirty="0" smtClean="0"/>
              <a:t>人均温室气体排放量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680827" y="4324664"/>
            <a:ext cx="1511173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ea typeface="宋体" panose="02010600030101010101" pitchFamily="2" charset="-122"/>
              </a:rPr>
              <a:t>单位国民生产总值</a:t>
            </a:r>
            <a:r>
              <a:rPr lang="en-US" altLang="zh-CN" sz="900" dirty="0" smtClean="0"/>
              <a:t>温室气体排放量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071211" y="5209749"/>
            <a:ext cx="586889" cy="229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 smtClean="0"/>
              <a:t>公制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534400" y="5209749"/>
            <a:ext cx="1600200" cy="229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 smtClean="0"/>
              <a:t>2019</a:t>
            </a:r>
            <a:r>
              <a:rPr lang="zh-CN" altLang="en-US" sz="900" dirty="0" smtClean="0">
                <a:ea typeface="宋体" panose="02010600030101010101" pitchFamily="2" charset="-122"/>
              </a:rPr>
              <a:t>年关联值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564555" y="5506177"/>
            <a:ext cx="1600200" cy="783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 smtClean="0">
                <a:solidFill>
                  <a:srgbClr val="50A99D"/>
                </a:solidFill>
              </a:rPr>
              <a:t>国内生产总值</a:t>
            </a:r>
          </a:p>
          <a:p>
            <a:pPr algn="ctr"/>
            <a:r>
              <a:rPr lang="en-US" altLang="zh-CN" sz="900" dirty="0" smtClean="0">
                <a:solidFill>
                  <a:srgbClr val="1989B8"/>
                </a:solidFill>
              </a:rPr>
              <a:t>人口</a:t>
            </a:r>
          </a:p>
          <a:p>
            <a:pPr algn="ctr"/>
            <a:r>
              <a:rPr lang="en-US" altLang="zh-CN" sz="900" dirty="0" smtClean="0">
                <a:solidFill>
                  <a:srgbClr val="8C8A7A"/>
                </a:solidFill>
              </a:rPr>
              <a:t>温室气体排放</a:t>
            </a:r>
          </a:p>
          <a:p>
            <a:pPr algn="ctr"/>
            <a:r>
              <a:rPr lang="en-US" altLang="zh-CN" sz="900" dirty="0" smtClean="0">
                <a:solidFill>
                  <a:srgbClr val="F6B42B"/>
                </a:solidFill>
              </a:rPr>
              <a:t>人均温室气体排放量</a:t>
            </a:r>
          </a:p>
          <a:p>
            <a:pPr algn="ctr"/>
            <a:r>
              <a:rPr lang="zh-CN" altLang="en-US" sz="900" dirty="0" smtClean="0">
                <a:solidFill>
                  <a:srgbClr val="2B4B6C"/>
                </a:solidFill>
                <a:ea typeface="宋体" panose="02010600030101010101" pitchFamily="2" charset="-122"/>
              </a:rPr>
              <a:t>单位</a:t>
            </a:r>
            <a:r>
              <a:rPr lang="en-US" altLang="zh-CN" sz="900" dirty="0" smtClean="0">
                <a:solidFill>
                  <a:srgbClr val="2B4B6C"/>
                </a:solidFill>
              </a:rPr>
              <a:t>GDP温室气体排放量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305800" y="5504937"/>
            <a:ext cx="229149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rgbClr val="359D8C"/>
                </a:solidFill>
              </a:rPr>
              <a:t>2.7</a:t>
            </a:r>
            <a:r>
              <a:rPr lang="zh-CN" altLang="en-US" sz="900" dirty="0" smtClean="0">
                <a:solidFill>
                  <a:srgbClr val="359D8C"/>
                </a:solidFill>
              </a:rPr>
              <a:t>万亿</a:t>
            </a:r>
            <a:r>
              <a:rPr sz="900" dirty="0" smtClean="0">
                <a:solidFill>
                  <a:srgbClr val="359D8C"/>
                </a:solidFill>
              </a:rPr>
              <a:t>（2012年：美元）</a:t>
            </a:r>
          </a:p>
          <a:p>
            <a:pPr algn="ctr"/>
            <a:r>
              <a:rPr sz="900" dirty="0" smtClean="0">
                <a:solidFill>
                  <a:srgbClr val="1989B8"/>
                </a:solidFill>
              </a:rPr>
              <a:t>3980万</a:t>
            </a:r>
          </a:p>
          <a:p>
            <a:pPr algn="ctr"/>
            <a:r>
              <a:rPr sz="900" dirty="0" smtClean="0">
                <a:solidFill>
                  <a:srgbClr val="8C8A7A"/>
                </a:solidFill>
              </a:rPr>
              <a:t>4.181亿吨二氧化碳</a:t>
            </a:r>
          </a:p>
          <a:p>
            <a:pPr algn="ctr"/>
            <a:r>
              <a:rPr sz="900" dirty="0" smtClean="0">
                <a:solidFill>
                  <a:srgbClr val="F6B42B"/>
                </a:solidFill>
              </a:rPr>
              <a:t>人均10.5吨二氧化碳</a:t>
            </a:r>
          </a:p>
          <a:p>
            <a:pPr algn="ctr"/>
            <a:r>
              <a:rPr sz="900" dirty="0" smtClean="0">
                <a:solidFill>
                  <a:srgbClr val="2B4B6C"/>
                </a:solidFill>
              </a:rPr>
              <a:t>每百万美元150吨二氧化碳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0680826" y="2144871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ea typeface="宋体" panose="02010600030101010101" pitchFamily="2" charset="-122"/>
              </a:rPr>
              <a:t>国内生产总值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8777" y="1842223"/>
            <a:ext cx="6245225" cy="2625078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50"/>
              </a:spcBef>
              <a:buClr>
                <a:srgbClr val="92D050"/>
              </a:buClr>
              <a:buFont typeface="Wingdings" panose="05000000000000000000"/>
              <a:buChar char=""/>
              <a:tabLst>
                <a:tab pos="241300" algn="l"/>
              </a:tabLst>
            </a:pPr>
            <a:r>
              <a:rPr sz="3200" dirty="0" err="1" smtClean="0">
                <a:latin typeface="Calibri" panose="020F0502020204030204"/>
                <a:cs typeface="Calibri" panose="020F0502020204030204"/>
              </a:rPr>
              <a:t>提高对排放的</a:t>
            </a:r>
            <a:r>
              <a:rPr lang="zh-CN" altLang="en-US" sz="3200" dirty="0" smtClean="0">
                <a:latin typeface="Calibri" panose="020F0502020204030204"/>
                <a:cs typeface="Calibri" panose="020F0502020204030204"/>
              </a:rPr>
              <a:t>认知</a:t>
            </a:r>
            <a:endParaRPr lang="zh-CN" altLang="en-US" sz="1800" dirty="0"/>
          </a:p>
          <a:p>
            <a:r>
              <a:rPr lang="en-US" altLang="zh-CN" sz="1600" dirty="0" smtClean="0">
                <a:solidFill>
                  <a:srgbClr val="00B050"/>
                </a:solidFill>
              </a:rPr>
              <a:t>  </a:t>
            </a:r>
            <a:r>
              <a:rPr lang="en-US" altLang="zh-CN" sz="1600" dirty="0" smtClean="0">
                <a:solidFill>
                  <a:srgbClr val="92D050"/>
                </a:solidFill>
              </a:rPr>
              <a:t>O </a:t>
            </a:r>
            <a:r>
              <a:rPr sz="1600" dirty="0" err="1" smtClean="0">
                <a:latin typeface="Calibri" panose="020F0502020204030204"/>
                <a:cs typeface="Calibri" panose="020F0502020204030204"/>
              </a:rPr>
              <a:t>通知清单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  <a:buClr>
                <a:srgbClr val="92D050"/>
              </a:buClr>
              <a:tabLst>
                <a:tab pos="241300" algn="l"/>
              </a:tabLst>
            </a:pPr>
            <a:r>
              <a:rPr lang="en-US" altLang="zh-CN" sz="1600" dirty="0" smtClean="0">
                <a:solidFill>
                  <a:srgbClr val="00B050"/>
                </a:solidFill>
              </a:rPr>
              <a:t>  </a:t>
            </a: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lang="en-US" altLang="zh-CN" sz="1600" dirty="0" smtClean="0">
                <a:solidFill>
                  <a:srgbClr val="00B050"/>
                </a:solidFill>
              </a:rPr>
              <a:t> </a:t>
            </a:r>
            <a:r>
              <a:rPr sz="1600" dirty="0" smtClean="0">
                <a:latin typeface="Calibri" panose="020F0502020204030204"/>
                <a:cs typeface="Calibri" panose="020F0502020204030204"/>
              </a:rPr>
              <a:t>获</a:t>
            </a:r>
            <a:r>
              <a:rPr lang="zh-CN" altLang="en-US" sz="160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取</a:t>
            </a:r>
            <a:r>
              <a:rPr sz="1600" dirty="0">
                <a:latin typeface="Calibri" panose="020F0502020204030204"/>
                <a:cs typeface="Calibri" panose="020F0502020204030204"/>
              </a:rPr>
              <a:t>空间和时间排放</a:t>
            </a:r>
            <a:r>
              <a:rPr lang="zh-CN" altLang="en-US" sz="1600" dirty="0">
                <a:latin typeface="Calibri" panose="020F0502020204030204"/>
                <a:ea typeface="宋体" panose="02010600030101010101" pitchFamily="2" charset="-122"/>
                <a:cs typeface="Calibri" panose="020F0502020204030204"/>
              </a:rPr>
              <a:t>量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  <a:buClr>
                <a:srgbClr val="92D050"/>
              </a:buClr>
              <a:tabLst>
                <a:tab pos="241300" algn="l"/>
              </a:tabLst>
            </a:pPr>
            <a:r>
              <a:rPr lang="en-US" altLang="zh-CN" sz="1600" dirty="0" smtClean="0">
                <a:solidFill>
                  <a:srgbClr val="00B050"/>
                </a:solidFill>
              </a:rPr>
              <a:t>  </a:t>
            </a:r>
            <a:r>
              <a:rPr lang="en-US" altLang="zh-CN" sz="1600" dirty="0" smtClean="0">
                <a:solidFill>
                  <a:srgbClr val="92D050"/>
                </a:solidFill>
              </a:rPr>
              <a:t>O</a:t>
            </a:r>
            <a:r>
              <a:rPr lang="en-US" altLang="zh-CN" sz="1600" dirty="0" smtClean="0">
                <a:solidFill>
                  <a:srgbClr val="00B050"/>
                </a:solidFill>
              </a:rPr>
              <a:t> </a:t>
            </a:r>
            <a:r>
              <a:rPr sz="1600" dirty="0" err="1" smtClean="0">
                <a:latin typeface="Calibri" panose="020F0502020204030204"/>
                <a:cs typeface="Calibri" panose="020F0502020204030204"/>
              </a:rPr>
              <a:t>识别高辐射源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  <a:buClr>
                <a:srgbClr val="92D050"/>
              </a:buClr>
              <a:tabLst>
                <a:tab pos="241300" algn="l"/>
              </a:tabLst>
            </a:pPr>
            <a:r>
              <a:rPr lang="en-US" altLang="zh-CN" sz="1600" dirty="0" smtClean="0">
                <a:solidFill>
                  <a:srgbClr val="00B050"/>
                </a:solidFill>
              </a:rPr>
              <a:t> </a:t>
            </a:r>
            <a:r>
              <a:rPr lang="en-US" altLang="zh-CN" sz="1600" dirty="0" smtClean="0">
                <a:solidFill>
                  <a:srgbClr val="92D050"/>
                </a:solidFill>
              </a:rPr>
              <a:t> O </a:t>
            </a:r>
            <a:r>
              <a:rPr sz="1600" dirty="0" err="1" smtClean="0">
                <a:latin typeface="Calibri" panose="020F0502020204030204"/>
                <a:cs typeface="Calibri" panose="020F0502020204030204"/>
              </a:rPr>
              <a:t>提供加州特定排放系数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  <a:buClr>
                <a:srgbClr val="92D050"/>
              </a:buClr>
              <a:tabLst>
                <a:tab pos="241300" algn="l"/>
              </a:tabLst>
            </a:pPr>
            <a:r>
              <a:rPr lang="en-US" altLang="zh-CN" sz="1600" dirty="0" smtClean="0">
                <a:solidFill>
                  <a:srgbClr val="00B050"/>
                </a:solidFill>
              </a:rPr>
              <a:t>  </a:t>
            </a:r>
            <a:r>
              <a:rPr lang="en-US" altLang="zh-CN" sz="1600" dirty="0" smtClean="0">
                <a:solidFill>
                  <a:srgbClr val="92D050"/>
                </a:solidFill>
              </a:rPr>
              <a:t>O </a:t>
            </a:r>
            <a:r>
              <a:rPr sz="1600" dirty="0" err="1" smtClean="0">
                <a:latin typeface="Calibri" panose="020F0502020204030204"/>
                <a:cs typeface="Calibri" panose="020F0502020204030204"/>
              </a:rPr>
              <a:t>研究未知或代表性较弱的来源</a:t>
            </a:r>
            <a:endParaRPr sz="1600" dirty="0">
              <a:latin typeface="Calibri" panose="020F0502020204030204"/>
              <a:cs typeface="Calibri" panose="020F0502020204030204"/>
            </a:endParaRPr>
          </a:p>
          <a:p>
            <a:pPr marL="241300" indent="-228600">
              <a:lnSpc>
                <a:spcPct val="100000"/>
              </a:lnSpc>
              <a:spcBef>
                <a:spcPts val="450"/>
              </a:spcBef>
              <a:buClr>
                <a:srgbClr val="92D050"/>
              </a:buClr>
              <a:buFont typeface="Wingdings" panose="05000000000000000000"/>
              <a:buChar char=""/>
              <a:tabLst>
                <a:tab pos="241300" algn="l"/>
              </a:tabLst>
            </a:pPr>
            <a:r>
              <a:rPr sz="3200" dirty="0">
                <a:latin typeface="Calibri" panose="020F0502020204030204"/>
                <a:cs typeface="Calibri" panose="020F0502020204030204"/>
              </a:rPr>
              <a:t>寻找减排机会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52255" y="6514513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6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528175"/>
            <a:ext cx="967486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ym typeface="+mn-ea"/>
              </a:rPr>
              <a:t>基于测量的气候研究计划目标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2680" y="2641092"/>
            <a:ext cx="2071116" cy="15145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3342" y="2115311"/>
            <a:ext cx="2058184" cy="15453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76388" y="4104132"/>
            <a:ext cx="2045817" cy="16366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12680" y="4543044"/>
            <a:ext cx="2066353" cy="15544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1590" y="354121"/>
            <a:ext cx="9093200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加利福尼亚分层温室气体测量计划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072" y="1066546"/>
            <a:ext cx="10994135" cy="49072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20628" y="6442773"/>
            <a:ext cx="1917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7</a:t>
            </a:fld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0704" y="1152525"/>
            <a:ext cx="3323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98B682"/>
                </a:solidFill>
              </a:rPr>
              <a:t>F-</a:t>
            </a:r>
            <a:r>
              <a:rPr lang="en-US" altLang="zh-CN" sz="2400" dirty="0" err="1" smtClean="0">
                <a:solidFill>
                  <a:srgbClr val="98B682"/>
                </a:solidFill>
              </a:rPr>
              <a:t>gases,Black</a:t>
            </a:r>
            <a:r>
              <a:rPr lang="en-US" altLang="zh-CN" sz="2400" dirty="0" smtClean="0">
                <a:solidFill>
                  <a:srgbClr val="98B682"/>
                </a:solidFill>
              </a:rPr>
              <a:t> Carbon</a:t>
            </a:r>
            <a:endParaRPr lang="zh-CN" altLang="en-US" sz="2400" dirty="0">
              <a:solidFill>
                <a:srgbClr val="98B68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123" y="1143000"/>
            <a:ext cx="3323846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solidFill>
                  <a:srgbClr val="98B682"/>
                </a:solidFill>
              </a:rPr>
              <a:t>氟气体，炭黑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79176" y="1250007"/>
            <a:ext cx="2633222" cy="460375"/>
          </a:xfrm>
          <a:prstGeom prst="rect">
            <a:avLst/>
          </a:prstGeom>
          <a:solidFill>
            <a:srgbClr val="98B6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ea typeface="宋体" panose="02010600030101010101" pitchFamily="2" charset="-122"/>
              </a:rPr>
              <a:t>合作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914400" y="2667000"/>
            <a:ext cx="10454290" cy="3259625"/>
            <a:chOff x="914400" y="2667000"/>
            <a:chExt cx="10454290" cy="3259625"/>
          </a:xfrm>
        </p:grpSpPr>
        <p:sp>
          <p:nvSpPr>
            <p:cNvPr id="8" name="文本框 7"/>
            <p:cNvSpPr txBox="1"/>
            <p:nvPr/>
          </p:nvSpPr>
          <p:spPr>
            <a:xfrm>
              <a:off x="914400" y="2667000"/>
              <a:ext cx="762000" cy="213995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 smtClean="0">
                  <a:solidFill>
                    <a:schemeClr val="bg1"/>
                  </a:solidFill>
                </a:rPr>
                <a:t>卫星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76805" y="3962400"/>
              <a:ext cx="637190" cy="213995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 smtClean="0">
                  <a:solidFill>
                    <a:schemeClr val="bg1"/>
                  </a:solidFill>
                </a:rPr>
                <a:t>航空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30564" y="5276272"/>
              <a:ext cx="685800" cy="215444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" b="1" dirty="0" smtClean="0">
                  <a:solidFill>
                    <a:schemeClr val="bg1"/>
                  </a:solidFill>
                  <a:ea typeface="宋体" panose="02010600030101010101" pitchFamily="2" charset="-122"/>
                </a:rPr>
                <a:t>地面</a:t>
              </a:r>
              <a:endParaRPr lang="en-US" altLang="zh-CN" sz="800" b="1" dirty="0" smtClean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12109" y="5712630"/>
              <a:ext cx="1447800" cy="213995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 smtClean="0">
                  <a:solidFill>
                    <a:schemeClr val="bg1"/>
                  </a:solidFill>
                </a:rPr>
                <a:t>塔网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498190" y="5687579"/>
              <a:ext cx="731901" cy="213995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 smtClean="0">
                  <a:solidFill>
                    <a:schemeClr val="bg1"/>
                  </a:solidFill>
                </a:rPr>
                <a:t>移动</a:t>
              </a:r>
              <a:r>
                <a:rPr lang="zh-CN" altLang="en-US" sz="800" b="1" dirty="0" smtClean="0">
                  <a:solidFill>
                    <a:schemeClr val="bg1"/>
                  </a:solidFill>
                  <a:ea typeface="宋体" panose="02010600030101010101" pitchFamily="2" charset="-122"/>
                </a:rPr>
                <a:t>设备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164865" y="5694157"/>
              <a:ext cx="1150335" cy="213995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 smtClean="0">
                  <a:solidFill>
                    <a:schemeClr val="bg1"/>
                  </a:solidFill>
                </a:rPr>
                <a:t>实地研究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965667" y="5694157"/>
              <a:ext cx="1447800" cy="213995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 smtClean="0">
                  <a:solidFill>
                    <a:schemeClr val="bg1"/>
                  </a:solidFill>
                </a:rPr>
                <a:t>遥感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920890" y="5687580"/>
              <a:ext cx="1447800" cy="213995"/>
            </a:xfrm>
            <a:prstGeom prst="rect">
              <a:avLst/>
            </a:prstGeom>
            <a:solidFill>
              <a:srgbClr val="58585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b="1" dirty="0" smtClean="0">
                  <a:solidFill>
                    <a:schemeClr val="bg1"/>
                  </a:solidFill>
                </a:rPr>
                <a:t>实验室和建模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44495" y="401034"/>
            <a:ext cx="6304280" cy="1166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500"/>
              </a:lnSpc>
              <a:spcBef>
                <a:spcPts val="95"/>
              </a:spcBef>
            </a:pPr>
            <a:r>
              <a:rPr i="1" dirty="0" err="1" smtClean="0"/>
              <a:t>洛杉矶县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dirty="0" err="1" smtClean="0"/>
              <a:t>威尔逊山天文台</a:t>
            </a:r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2285999" y="2133854"/>
            <a:ext cx="7964805" cy="4589780"/>
            <a:chOff x="2278379" y="2104644"/>
            <a:chExt cx="7964805" cy="45897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8379" y="2104644"/>
              <a:ext cx="7964423" cy="44805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96976" y="6025782"/>
              <a:ext cx="596265" cy="662305"/>
            </a:xfrm>
            <a:custGeom>
              <a:avLst/>
              <a:gdLst/>
              <a:ahLst/>
              <a:cxnLst/>
              <a:rect l="l" t="t" r="r" b="b"/>
              <a:pathLst>
                <a:path w="596264" h="662304">
                  <a:moveTo>
                    <a:pt x="9804" y="501015"/>
                  </a:moveTo>
                  <a:lnTo>
                    <a:pt x="0" y="514134"/>
                  </a:lnTo>
                  <a:lnTo>
                    <a:pt x="197751" y="661885"/>
                  </a:lnTo>
                  <a:lnTo>
                    <a:pt x="207556" y="648766"/>
                  </a:lnTo>
                  <a:lnTo>
                    <a:pt x="9804" y="501015"/>
                  </a:lnTo>
                  <a:close/>
                </a:path>
                <a:path w="596264" h="662304">
                  <a:moveTo>
                    <a:pt x="39217" y="461657"/>
                  </a:moveTo>
                  <a:lnTo>
                    <a:pt x="19608" y="487895"/>
                  </a:lnTo>
                  <a:lnTo>
                    <a:pt x="217360" y="635647"/>
                  </a:lnTo>
                  <a:lnTo>
                    <a:pt x="236969" y="609409"/>
                  </a:lnTo>
                  <a:lnTo>
                    <a:pt x="39217" y="461657"/>
                  </a:lnTo>
                  <a:close/>
                </a:path>
                <a:path w="596264" h="662304">
                  <a:moveTo>
                    <a:pt x="538213" y="0"/>
                  </a:moveTo>
                  <a:lnTo>
                    <a:pt x="175983" y="47002"/>
                  </a:lnTo>
                  <a:lnTo>
                    <a:pt x="287032" y="129971"/>
                  </a:lnTo>
                  <a:lnTo>
                    <a:pt x="49009" y="448538"/>
                  </a:lnTo>
                  <a:lnTo>
                    <a:pt x="246761" y="596290"/>
                  </a:lnTo>
                  <a:lnTo>
                    <a:pt x="484784" y="277723"/>
                  </a:lnTo>
                  <a:lnTo>
                    <a:pt x="582579" y="277723"/>
                  </a:lnTo>
                  <a:lnTo>
                    <a:pt x="538213" y="0"/>
                  </a:lnTo>
                  <a:close/>
                </a:path>
                <a:path w="596264" h="662304">
                  <a:moveTo>
                    <a:pt x="582579" y="277723"/>
                  </a:moveTo>
                  <a:lnTo>
                    <a:pt x="484784" y="277723"/>
                  </a:lnTo>
                  <a:lnTo>
                    <a:pt x="595833" y="360692"/>
                  </a:lnTo>
                  <a:lnTo>
                    <a:pt x="582579" y="277723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0626" y="6481090"/>
              <a:ext cx="249669" cy="2129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245985" y="6025782"/>
              <a:ext cx="547370" cy="596900"/>
            </a:xfrm>
            <a:custGeom>
              <a:avLst/>
              <a:gdLst/>
              <a:ahLst/>
              <a:cxnLst/>
              <a:rect l="l" t="t" r="r" b="b"/>
              <a:pathLst>
                <a:path w="547370" h="596900">
                  <a:moveTo>
                    <a:pt x="0" y="448538"/>
                  </a:moveTo>
                  <a:lnTo>
                    <a:pt x="238023" y="129971"/>
                  </a:lnTo>
                  <a:lnTo>
                    <a:pt x="126974" y="47002"/>
                  </a:lnTo>
                  <a:lnTo>
                    <a:pt x="489204" y="0"/>
                  </a:lnTo>
                  <a:lnTo>
                    <a:pt x="546823" y="360692"/>
                  </a:lnTo>
                  <a:lnTo>
                    <a:pt x="435775" y="277723"/>
                  </a:lnTo>
                  <a:lnTo>
                    <a:pt x="197751" y="596290"/>
                  </a:lnTo>
                  <a:lnTo>
                    <a:pt x="0" y="44853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18088" y="4428908"/>
              <a:ext cx="2664460" cy="1096645"/>
            </a:xfrm>
            <a:custGeom>
              <a:avLst/>
              <a:gdLst/>
              <a:ahLst/>
              <a:cxnLst/>
              <a:rect l="l" t="t" r="r" b="b"/>
              <a:pathLst>
                <a:path w="2664459" h="1096645">
                  <a:moveTo>
                    <a:pt x="338074" y="179870"/>
                  </a:moveTo>
                  <a:lnTo>
                    <a:pt x="334708" y="136664"/>
                  </a:lnTo>
                  <a:lnTo>
                    <a:pt x="320484" y="96481"/>
                  </a:lnTo>
                  <a:lnTo>
                    <a:pt x="296392" y="61341"/>
                  </a:lnTo>
                  <a:lnTo>
                    <a:pt x="263461" y="33223"/>
                  </a:lnTo>
                  <a:lnTo>
                    <a:pt x="222719" y="14147"/>
                  </a:lnTo>
                  <a:lnTo>
                    <a:pt x="178130" y="6489"/>
                  </a:lnTo>
                  <a:lnTo>
                    <a:pt x="134378" y="10579"/>
                  </a:lnTo>
                  <a:lnTo>
                    <a:pt x="93510" y="25374"/>
                  </a:lnTo>
                  <a:lnTo>
                    <a:pt x="57543" y="49822"/>
                  </a:lnTo>
                  <a:lnTo>
                    <a:pt x="28536" y="82892"/>
                  </a:lnTo>
                  <a:lnTo>
                    <a:pt x="8534" y="123545"/>
                  </a:lnTo>
                  <a:lnTo>
                    <a:pt x="0" y="167792"/>
                  </a:lnTo>
                  <a:lnTo>
                    <a:pt x="3352" y="211010"/>
                  </a:lnTo>
                  <a:lnTo>
                    <a:pt x="17576" y="251180"/>
                  </a:lnTo>
                  <a:lnTo>
                    <a:pt x="41668" y="286321"/>
                  </a:lnTo>
                  <a:lnTo>
                    <a:pt x="74599" y="314439"/>
                  </a:lnTo>
                  <a:lnTo>
                    <a:pt x="115341" y="333502"/>
                  </a:lnTo>
                  <a:lnTo>
                    <a:pt x="134124" y="277634"/>
                  </a:lnTo>
                  <a:lnTo>
                    <a:pt x="125437" y="274624"/>
                  </a:lnTo>
                  <a:lnTo>
                    <a:pt x="117081" y="270891"/>
                  </a:lnTo>
                  <a:lnTo>
                    <a:pt x="109080" y="266471"/>
                  </a:lnTo>
                  <a:lnTo>
                    <a:pt x="101498" y="261391"/>
                  </a:lnTo>
                  <a:lnTo>
                    <a:pt x="72859" y="229590"/>
                  </a:lnTo>
                  <a:lnTo>
                    <a:pt x="59601" y="190461"/>
                  </a:lnTo>
                  <a:lnTo>
                    <a:pt x="62369" y="148907"/>
                  </a:lnTo>
                  <a:lnTo>
                    <a:pt x="81800" y="109791"/>
                  </a:lnTo>
                  <a:lnTo>
                    <a:pt x="114947" y="80746"/>
                  </a:lnTo>
                  <a:lnTo>
                    <a:pt x="155105" y="66636"/>
                  </a:lnTo>
                  <a:lnTo>
                    <a:pt x="197294" y="68224"/>
                  </a:lnTo>
                  <a:lnTo>
                    <a:pt x="236562" y="86271"/>
                  </a:lnTo>
                  <a:lnTo>
                    <a:pt x="265214" y="118084"/>
                  </a:lnTo>
                  <a:lnTo>
                    <a:pt x="278460" y="157200"/>
                  </a:lnTo>
                  <a:lnTo>
                    <a:pt x="275691" y="198755"/>
                  </a:lnTo>
                  <a:lnTo>
                    <a:pt x="256260" y="237871"/>
                  </a:lnTo>
                  <a:lnTo>
                    <a:pt x="223469" y="179273"/>
                  </a:lnTo>
                  <a:lnTo>
                    <a:pt x="235991" y="293458"/>
                  </a:lnTo>
                  <a:lnTo>
                    <a:pt x="319786" y="351358"/>
                  </a:lnTo>
                  <a:lnTo>
                    <a:pt x="286626" y="292125"/>
                  </a:lnTo>
                  <a:lnTo>
                    <a:pt x="300367" y="277088"/>
                  </a:lnTo>
                  <a:lnTo>
                    <a:pt x="312178" y="260616"/>
                  </a:lnTo>
                  <a:lnTo>
                    <a:pt x="321932" y="242887"/>
                  </a:lnTo>
                  <a:lnTo>
                    <a:pt x="329526" y="224104"/>
                  </a:lnTo>
                  <a:lnTo>
                    <a:pt x="338074" y="179870"/>
                  </a:lnTo>
                  <a:close/>
                </a:path>
                <a:path w="2664459" h="1096645">
                  <a:moveTo>
                    <a:pt x="350989" y="886028"/>
                  </a:moveTo>
                  <a:lnTo>
                    <a:pt x="345528" y="842391"/>
                  </a:lnTo>
                  <a:lnTo>
                    <a:pt x="329349" y="802132"/>
                  </a:lnTo>
                  <a:lnTo>
                    <a:pt x="303555" y="767232"/>
                  </a:lnTo>
                  <a:lnTo>
                    <a:pt x="269252" y="739698"/>
                  </a:lnTo>
                  <a:lnTo>
                    <a:pt x="227558" y="721537"/>
                  </a:lnTo>
                  <a:lnTo>
                    <a:pt x="182575" y="715022"/>
                  </a:lnTo>
                  <a:lnTo>
                    <a:pt x="139001" y="720382"/>
                  </a:lnTo>
                  <a:lnTo>
                    <a:pt x="98831" y="736485"/>
                  </a:lnTo>
                  <a:lnTo>
                    <a:pt x="64033" y="762228"/>
                  </a:lnTo>
                  <a:lnTo>
                    <a:pt x="36626" y="796505"/>
                  </a:lnTo>
                  <a:lnTo>
                    <a:pt x="18580" y="838200"/>
                  </a:lnTo>
                  <a:lnTo>
                    <a:pt x="12179" y="883221"/>
                  </a:lnTo>
                  <a:lnTo>
                    <a:pt x="17627" y="926858"/>
                  </a:lnTo>
                  <a:lnTo>
                    <a:pt x="33820" y="967117"/>
                  </a:lnTo>
                  <a:lnTo>
                    <a:pt x="59613" y="1002017"/>
                  </a:lnTo>
                  <a:lnTo>
                    <a:pt x="93916" y="1029538"/>
                  </a:lnTo>
                  <a:lnTo>
                    <a:pt x="135610" y="1047699"/>
                  </a:lnTo>
                  <a:lnTo>
                    <a:pt x="151853" y="990079"/>
                  </a:lnTo>
                  <a:lnTo>
                    <a:pt x="143929" y="987475"/>
                  </a:lnTo>
                  <a:lnTo>
                    <a:pt x="136232" y="984288"/>
                  </a:lnTo>
                  <a:lnTo>
                    <a:pt x="90690" y="945489"/>
                  </a:lnTo>
                  <a:lnTo>
                    <a:pt x="74409" y="906665"/>
                  </a:lnTo>
                  <a:lnTo>
                    <a:pt x="73825" y="864616"/>
                  </a:lnTo>
                  <a:lnTo>
                    <a:pt x="89954" y="824230"/>
                  </a:lnTo>
                  <a:lnTo>
                    <a:pt x="120484" y="793343"/>
                  </a:lnTo>
                  <a:lnTo>
                    <a:pt x="159169" y="777176"/>
                  </a:lnTo>
                  <a:lnTo>
                    <a:pt x="201142" y="776744"/>
                  </a:lnTo>
                  <a:lnTo>
                    <a:pt x="241515" y="793051"/>
                  </a:lnTo>
                  <a:lnTo>
                    <a:pt x="272478" y="823747"/>
                  </a:lnTo>
                  <a:lnTo>
                    <a:pt x="288759" y="862558"/>
                  </a:lnTo>
                  <a:lnTo>
                    <a:pt x="289344" y="904608"/>
                  </a:lnTo>
                  <a:lnTo>
                    <a:pt x="273215" y="944994"/>
                  </a:lnTo>
                  <a:lnTo>
                    <a:pt x="237121" y="887425"/>
                  </a:lnTo>
                  <a:lnTo>
                    <a:pt x="255803" y="1003033"/>
                  </a:lnTo>
                  <a:lnTo>
                    <a:pt x="343535" y="1057198"/>
                  </a:lnTo>
                  <a:lnTo>
                    <a:pt x="306984" y="998880"/>
                  </a:lnTo>
                  <a:lnTo>
                    <a:pt x="319290" y="983653"/>
                  </a:lnTo>
                  <a:lnTo>
                    <a:pt x="329730" y="967155"/>
                  </a:lnTo>
                  <a:lnTo>
                    <a:pt x="338188" y="949566"/>
                  </a:lnTo>
                  <a:lnTo>
                    <a:pt x="344589" y="931037"/>
                  </a:lnTo>
                  <a:lnTo>
                    <a:pt x="350989" y="886028"/>
                  </a:lnTo>
                  <a:close/>
                </a:path>
                <a:path w="2664459" h="1096645">
                  <a:moveTo>
                    <a:pt x="2661704" y="959269"/>
                  </a:moveTo>
                  <a:lnTo>
                    <a:pt x="2602979" y="947331"/>
                  </a:lnTo>
                  <a:lnTo>
                    <a:pt x="2600871" y="954265"/>
                  </a:lnTo>
                  <a:lnTo>
                    <a:pt x="2598318" y="961085"/>
                  </a:lnTo>
                  <a:lnTo>
                    <a:pt x="2562187" y="1009497"/>
                  </a:lnTo>
                  <a:lnTo>
                    <a:pt x="2522982" y="1030871"/>
                  </a:lnTo>
                  <a:lnTo>
                    <a:pt x="2479357" y="1036726"/>
                  </a:lnTo>
                  <a:lnTo>
                    <a:pt x="2436304" y="1025423"/>
                  </a:lnTo>
                  <a:lnTo>
                    <a:pt x="2402141" y="998334"/>
                  </a:lnTo>
                  <a:lnTo>
                    <a:pt x="2382710" y="961110"/>
                  </a:lnTo>
                  <a:lnTo>
                    <a:pt x="2379408" y="918591"/>
                  </a:lnTo>
                  <a:lnTo>
                    <a:pt x="2393581" y="875588"/>
                  </a:lnTo>
                  <a:lnTo>
                    <a:pt x="2423350" y="840346"/>
                  </a:lnTo>
                  <a:lnTo>
                    <a:pt x="2462555" y="818959"/>
                  </a:lnTo>
                  <a:lnTo>
                    <a:pt x="2506180" y="813092"/>
                  </a:lnTo>
                  <a:lnTo>
                    <a:pt x="2549220" y="824395"/>
                  </a:lnTo>
                  <a:lnTo>
                    <a:pt x="2494877" y="864362"/>
                  </a:lnTo>
                  <a:lnTo>
                    <a:pt x="2610840" y="838098"/>
                  </a:lnTo>
                  <a:lnTo>
                    <a:pt x="2656319" y="745667"/>
                  </a:lnTo>
                  <a:lnTo>
                    <a:pt x="2601074" y="786269"/>
                  </a:lnTo>
                  <a:lnTo>
                    <a:pt x="2585796" y="776160"/>
                  </a:lnTo>
                  <a:lnTo>
                    <a:pt x="2569489" y="767791"/>
                  </a:lnTo>
                  <a:lnTo>
                    <a:pt x="2552293" y="761238"/>
                  </a:lnTo>
                  <a:lnTo>
                    <a:pt x="2534361" y="756564"/>
                  </a:lnTo>
                  <a:lnTo>
                    <a:pt x="2487968" y="753452"/>
                  </a:lnTo>
                  <a:lnTo>
                    <a:pt x="2443416" y="762215"/>
                  </a:lnTo>
                  <a:lnTo>
                    <a:pt x="2402725" y="781583"/>
                  </a:lnTo>
                  <a:lnTo>
                    <a:pt x="2367889" y="810285"/>
                  </a:lnTo>
                  <a:lnTo>
                    <a:pt x="2340927" y="847039"/>
                  </a:lnTo>
                  <a:lnTo>
                    <a:pt x="2323833" y="890562"/>
                  </a:lnTo>
                  <a:lnTo>
                    <a:pt x="2318816" y="936536"/>
                  </a:lnTo>
                  <a:lnTo>
                    <a:pt x="2325903" y="980211"/>
                  </a:lnTo>
                  <a:lnTo>
                    <a:pt x="2343912" y="1019657"/>
                  </a:lnTo>
                  <a:lnTo>
                    <a:pt x="2371598" y="1052931"/>
                  </a:lnTo>
                  <a:lnTo>
                    <a:pt x="2407755" y="1078115"/>
                  </a:lnTo>
                  <a:lnTo>
                    <a:pt x="2451176" y="1093254"/>
                  </a:lnTo>
                  <a:lnTo>
                    <a:pt x="2497582" y="1096378"/>
                  </a:lnTo>
                  <a:lnTo>
                    <a:pt x="2542121" y="1087615"/>
                  </a:lnTo>
                  <a:lnTo>
                    <a:pt x="2582811" y="1068247"/>
                  </a:lnTo>
                  <a:lnTo>
                    <a:pt x="2617647" y="1039545"/>
                  </a:lnTo>
                  <a:lnTo>
                    <a:pt x="2644610" y="1002792"/>
                  </a:lnTo>
                  <a:lnTo>
                    <a:pt x="2661704" y="959269"/>
                  </a:lnTo>
                  <a:close/>
                </a:path>
                <a:path w="2664459" h="1096645">
                  <a:moveTo>
                    <a:pt x="2664129" y="203631"/>
                  </a:moveTo>
                  <a:lnTo>
                    <a:pt x="2604401" y="208534"/>
                  </a:lnTo>
                  <a:lnTo>
                    <a:pt x="2604300" y="215785"/>
                  </a:lnTo>
                  <a:lnTo>
                    <a:pt x="2603754" y="223037"/>
                  </a:lnTo>
                  <a:lnTo>
                    <a:pt x="2582545" y="279603"/>
                  </a:lnTo>
                  <a:lnTo>
                    <a:pt x="2550858" y="311061"/>
                  </a:lnTo>
                  <a:lnTo>
                    <a:pt x="2510599" y="328853"/>
                  </a:lnTo>
                  <a:lnTo>
                    <a:pt x="2466111" y="330009"/>
                  </a:lnTo>
                  <a:lnTo>
                    <a:pt x="2425738" y="313499"/>
                  </a:lnTo>
                  <a:lnTo>
                    <a:pt x="2396706" y="283171"/>
                  </a:lnTo>
                  <a:lnTo>
                    <a:pt x="2381669" y="243268"/>
                  </a:lnTo>
                  <a:lnTo>
                    <a:pt x="2383307" y="198018"/>
                  </a:lnTo>
                  <a:lnTo>
                    <a:pt x="2402065" y="155867"/>
                  </a:lnTo>
                  <a:lnTo>
                    <a:pt x="2433751" y="124409"/>
                  </a:lnTo>
                  <a:lnTo>
                    <a:pt x="2474023" y="106616"/>
                  </a:lnTo>
                  <a:lnTo>
                    <a:pt x="2518511" y="105473"/>
                  </a:lnTo>
                  <a:lnTo>
                    <a:pt x="2477452" y="158991"/>
                  </a:lnTo>
                  <a:lnTo>
                    <a:pt x="2581503" y="101447"/>
                  </a:lnTo>
                  <a:lnTo>
                    <a:pt x="2599398" y="0"/>
                  </a:lnTo>
                  <a:lnTo>
                    <a:pt x="2557678" y="54394"/>
                  </a:lnTo>
                  <a:lnTo>
                    <a:pt x="2540177" y="48933"/>
                  </a:lnTo>
                  <a:lnTo>
                    <a:pt x="2522182" y="45453"/>
                  </a:lnTo>
                  <a:lnTo>
                    <a:pt x="2503843" y="43954"/>
                  </a:lnTo>
                  <a:lnTo>
                    <a:pt x="2485313" y="44475"/>
                  </a:lnTo>
                  <a:lnTo>
                    <a:pt x="2439886" y="54406"/>
                  </a:lnTo>
                  <a:lnTo>
                    <a:pt x="2399550" y="75247"/>
                  </a:lnTo>
                  <a:lnTo>
                    <a:pt x="2365870" y="105181"/>
                  </a:lnTo>
                  <a:lnTo>
                    <a:pt x="2340419" y="142455"/>
                  </a:lnTo>
                  <a:lnTo>
                    <a:pt x="2324760" y="185267"/>
                  </a:lnTo>
                  <a:lnTo>
                    <a:pt x="2320493" y="231838"/>
                  </a:lnTo>
                  <a:lnTo>
                    <a:pt x="2328481" y="277393"/>
                  </a:lnTo>
                  <a:lnTo>
                    <a:pt x="2347480" y="317360"/>
                  </a:lnTo>
                  <a:lnTo>
                    <a:pt x="2375763" y="350227"/>
                  </a:lnTo>
                  <a:lnTo>
                    <a:pt x="2411628" y="374459"/>
                  </a:lnTo>
                  <a:lnTo>
                    <a:pt x="2453373" y="388556"/>
                  </a:lnTo>
                  <a:lnTo>
                    <a:pt x="2499309" y="391007"/>
                  </a:lnTo>
                  <a:lnTo>
                    <a:pt x="2544724" y="381063"/>
                  </a:lnTo>
                  <a:lnTo>
                    <a:pt x="2585072" y="360222"/>
                  </a:lnTo>
                  <a:lnTo>
                    <a:pt x="2618752" y="330276"/>
                  </a:lnTo>
                  <a:lnTo>
                    <a:pt x="2644190" y="293001"/>
                  </a:lnTo>
                  <a:lnTo>
                    <a:pt x="2659850" y="250190"/>
                  </a:lnTo>
                  <a:lnTo>
                    <a:pt x="2664129" y="203631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77028" y="4785359"/>
              <a:ext cx="1510665" cy="1249680"/>
            </a:xfrm>
            <a:custGeom>
              <a:avLst/>
              <a:gdLst/>
              <a:ahLst/>
              <a:cxnLst/>
              <a:rect l="l" t="t" r="r" b="b"/>
              <a:pathLst>
                <a:path w="1510665" h="1249679">
                  <a:moveTo>
                    <a:pt x="173736" y="865632"/>
                  </a:moveTo>
                  <a:lnTo>
                    <a:pt x="86868" y="778764"/>
                  </a:lnTo>
                  <a:lnTo>
                    <a:pt x="0" y="865632"/>
                  </a:lnTo>
                  <a:lnTo>
                    <a:pt x="43434" y="865632"/>
                  </a:lnTo>
                  <a:lnTo>
                    <a:pt x="43434" y="1249680"/>
                  </a:lnTo>
                  <a:lnTo>
                    <a:pt x="130302" y="1249680"/>
                  </a:lnTo>
                  <a:lnTo>
                    <a:pt x="130302" y="865632"/>
                  </a:lnTo>
                  <a:lnTo>
                    <a:pt x="173736" y="865632"/>
                  </a:lnTo>
                  <a:close/>
                </a:path>
                <a:path w="1510665" h="1249679">
                  <a:moveTo>
                    <a:pt x="281940" y="86868"/>
                  </a:moveTo>
                  <a:lnTo>
                    <a:pt x="195072" y="0"/>
                  </a:lnTo>
                  <a:lnTo>
                    <a:pt x="108204" y="86868"/>
                  </a:lnTo>
                  <a:lnTo>
                    <a:pt x="151638" y="86868"/>
                  </a:lnTo>
                  <a:lnTo>
                    <a:pt x="151638" y="472440"/>
                  </a:lnTo>
                  <a:lnTo>
                    <a:pt x="238506" y="472440"/>
                  </a:lnTo>
                  <a:lnTo>
                    <a:pt x="238506" y="86868"/>
                  </a:lnTo>
                  <a:lnTo>
                    <a:pt x="281940" y="86868"/>
                  </a:lnTo>
                  <a:close/>
                </a:path>
                <a:path w="1510665" h="1249679">
                  <a:moveTo>
                    <a:pt x="832104" y="394716"/>
                  </a:moveTo>
                  <a:lnTo>
                    <a:pt x="745236" y="307848"/>
                  </a:lnTo>
                  <a:lnTo>
                    <a:pt x="658368" y="394716"/>
                  </a:lnTo>
                  <a:lnTo>
                    <a:pt x="701802" y="394716"/>
                  </a:lnTo>
                  <a:lnTo>
                    <a:pt x="701802" y="778764"/>
                  </a:lnTo>
                  <a:lnTo>
                    <a:pt x="788670" y="778764"/>
                  </a:lnTo>
                  <a:lnTo>
                    <a:pt x="788670" y="394716"/>
                  </a:lnTo>
                  <a:lnTo>
                    <a:pt x="832104" y="394716"/>
                  </a:lnTo>
                  <a:close/>
                </a:path>
                <a:path w="1510665" h="1249679">
                  <a:moveTo>
                    <a:pt x="1367028" y="89154"/>
                  </a:moveTo>
                  <a:lnTo>
                    <a:pt x="1279398" y="1524"/>
                  </a:lnTo>
                  <a:lnTo>
                    <a:pt x="1191768" y="89154"/>
                  </a:lnTo>
                  <a:lnTo>
                    <a:pt x="1235583" y="89154"/>
                  </a:lnTo>
                  <a:lnTo>
                    <a:pt x="1235583" y="472440"/>
                  </a:lnTo>
                  <a:lnTo>
                    <a:pt x="1323213" y="472440"/>
                  </a:lnTo>
                  <a:lnTo>
                    <a:pt x="1323213" y="89154"/>
                  </a:lnTo>
                  <a:lnTo>
                    <a:pt x="1367028" y="89154"/>
                  </a:lnTo>
                  <a:close/>
                </a:path>
                <a:path w="1510665" h="1249679">
                  <a:moveTo>
                    <a:pt x="1510284" y="865632"/>
                  </a:moveTo>
                  <a:lnTo>
                    <a:pt x="1423416" y="778764"/>
                  </a:lnTo>
                  <a:lnTo>
                    <a:pt x="1336548" y="865632"/>
                  </a:lnTo>
                  <a:lnTo>
                    <a:pt x="1379982" y="865632"/>
                  </a:lnTo>
                  <a:lnTo>
                    <a:pt x="1379982" y="1249680"/>
                  </a:lnTo>
                  <a:lnTo>
                    <a:pt x="1466850" y="1249680"/>
                  </a:lnTo>
                  <a:lnTo>
                    <a:pt x="1466850" y="865632"/>
                  </a:lnTo>
                  <a:lnTo>
                    <a:pt x="1510284" y="865632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5395" y="4669535"/>
              <a:ext cx="173736" cy="2362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9300" y="5798820"/>
              <a:ext cx="173736" cy="2362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2727" y="5257800"/>
              <a:ext cx="175260" cy="2346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3679" y="5257800"/>
              <a:ext cx="173735" cy="23469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757416" y="6035040"/>
            <a:ext cx="1790700" cy="306705"/>
          </a:xfrm>
          <a:prstGeom prst="rect">
            <a:avLst/>
          </a:prstGeom>
          <a:solidFill>
            <a:srgbClr val="CCFFCC"/>
          </a:solidFill>
        </p:spPr>
        <p:txBody>
          <a:bodyPr vert="horz" wrap="square" lIns="0" tIns="29845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235"/>
              </a:spcBef>
            </a:pPr>
            <a:r>
              <a:rPr sz="1800" dirty="0">
                <a:solidFill>
                  <a:srgbClr val="297ED4"/>
                </a:solidFill>
                <a:latin typeface="Calibri" panose="020F0502020204030204"/>
                <a:cs typeface="Calibri" panose="020F0502020204030204"/>
              </a:rPr>
              <a:t>温室气体排放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350252" y="4701540"/>
            <a:ext cx="2670175" cy="307340"/>
          </a:xfrm>
          <a:prstGeom prst="rect">
            <a:avLst/>
          </a:prstGeom>
          <a:solidFill>
            <a:srgbClr val="FFCC99"/>
          </a:solidFill>
        </p:spPr>
        <p:txBody>
          <a:bodyPr vert="horz" wrap="square" lIns="0" tIns="30480" rIns="0" bIns="0" rtlCol="0">
            <a:spAutoFit/>
          </a:bodyPr>
          <a:lstStyle/>
          <a:p>
            <a:pPr marL="412115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C00000"/>
                </a:solidFill>
                <a:latin typeface="Calibri" panose="020F0502020204030204"/>
                <a:cs typeface="Calibri" panose="020F0502020204030204"/>
              </a:rPr>
              <a:t>大气混合层</a:t>
            </a: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41720" y="2284476"/>
            <a:ext cx="1601723" cy="117957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1120628" y="6442773"/>
            <a:ext cx="1917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15"/>
              </a:lnSpc>
            </a:pPr>
            <a:fld id="{81D60167-4931-47E6-BA6A-407CBD079E47}" type="slidenum"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8</a:t>
            </a:fld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14727" y="3390900"/>
            <a:ext cx="2501265" cy="336550"/>
          </a:xfrm>
          <a:prstGeom prst="rect">
            <a:avLst/>
          </a:prstGeom>
          <a:solidFill>
            <a:srgbClr val="F8CAAC">
              <a:alpha val="79998"/>
            </a:srgbClr>
          </a:solidFill>
        </p:spPr>
        <p:txBody>
          <a:bodyPr vert="horz" wrap="square" lIns="0" tIns="29844" rIns="0" bIns="0" rtlCol="0">
            <a:spAutoFit/>
          </a:bodyPr>
          <a:lstStyle/>
          <a:p>
            <a:pPr marL="765810" marR="413385" indent="-346075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297ED4"/>
                </a:solidFill>
                <a:latin typeface="Calibri" panose="020F0502020204030204"/>
                <a:cs typeface="Calibri" panose="020F0502020204030204"/>
              </a:rPr>
              <a:t>主导风向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427458" y="4268153"/>
            <a:ext cx="144519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bg1"/>
                </a:solidFill>
              </a:rPr>
              <a:t>洛杉矶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856103" y="2504931"/>
            <a:ext cx="114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威尔逊山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天文台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675" y="1382267"/>
            <a:ext cx="10517505" cy="45720"/>
          </a:xfrm>
          <a:custGeom>
            <a:avLst/>
            <a:gdLst/>
            <a:ahLst/>
            <a:cxnLst/>
            <a:rect l="l" t="t" r="r" b="b"/>
            <a:pathLst>
              <a:path w="10517505" h="45719">
                <a:moveTo>
                  <a:pt x="10517124" y="0"/>
                </a:moveTo>
                <a:lnTo>
                  <a:pt x="0" y="0"/>
                </a:lnTo>
                <a:lnTo>
                  <a:pt x="0" y="45720"/>
                </a:lnTo>
                <a:lnTo>
                  <a:pt x="10517124" y="45720"/>
                </a:lnTo>
                <a:lnTo>
                  <a:pt x="10517124" y="0"/>
                </a:lnTo>
                <a:close/>
              </a:path>
            </a:pathLst>
          </a:custGeom>
          <a:solidFill>
            <a:srgbClr val="B6DF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76771"/>
            <a:ext cx="931969" cy="6248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465841"/>
            <a:ext cx="4947285" cy="627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err="1" smtClean="0">
                <a:latin typeface="+mn-ea"/>
                <a:ea typeface="+mn-ea"/>
              </a:rPr>
              <a:t>洛杉矶超级</a:t>
            </a:r>
            <a:r>
              <a:rPr lang="zh-CN" dirty="0">
                <a:latin typeface="+mn-ea"/>
                <a:ea typeface="+mn-ea"/>
                <a:cs typeface="Calibri Light" panose="020F0302020204030204" pitchFamily="34" charset="0"/>
              </a:rPr>
              <a:t>工厂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1987295"/>
            <a:ext cx="5181599" cy="32156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2200" y="1901952"/>
            <a:ext cx="5181599" cy="338480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146028" y="6392100"/>
            <a:ext cx="1282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9</a:t>
            </a:r>
            <a:endParaRPr sz="16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67759" y="5580308"/>
            <a:ext cx="510222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 err="1" smtClean="0">
                <a:latin typeface="Calibri" panose="020F0502020204030204"/>
                <a:cs typeface="Calibri" panose="020F0502020204030204"/>
              </a:rPr>
              <a:t>跟踪城市排放的长期趋势</a:t>
            </a:r>
            <a:r>
              <a:rPr lang="zh-CN" altLang="en-US" sz="1800" b="1" dirty="0" smtClean="0">
                <a:latin typeface="Calibri" panose="020F0502020204030204"/>
                <a:cs typeface="Calibri" panose="020F0502020204030204"/>
              </a:rPr>
              <a:t>的理想状态</a:t>
            </a:r>
            <a:endParaRPr sz="1800" b="1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8136" y="6377178"/>
            <a:ext cx="541479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 panose="020F0502020204030204"/>
                <a:cs typeface="Calibri" panose="020F0502020204030204"/>
              </a:rPr>
              <a:t>资料来源：Kuwayama等人，环境科学与技术。2019, 53, 6, 2961–2970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21080" y="2171700"/>
            <a:ext cx="2057400" cy="1384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午后边界层高度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21080" y="3267484"/>
            <a:ext cx="20574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Evening Boundary Layer Height</a:t>
            </a:r>
            <a:endParaRPr lang="zh-CN" altLang="en-US" sz="9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1021080" y="3244624"/>
            <a:ext cx="2057400" cy="1384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傍晚边界层高度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28999" y="2819400"/>
            <a:ext cx="1234440" cy="1384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混合深度变化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63439" y="2492214"/>
            <a:ext cx="734697" cy="2768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威尔逊山天文台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36320" y="4073850"/>
            <a:ext cx="1234440" cy="1384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城市发展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293620" y="3803932"/>
            <a:ext cx="1234440" cy="1384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乱流混合</a:t>
            </a:r>
          </a:p>
        </p:txBody>
      </p:sp>
      <p:sp>
        <p:nvSpPr>
          <p:cNvPr id="22" name="文本框 21"/>
          <p:cNvSpPr txBox="1"/>
          <p:nvPr/>
        </p:nvSpPr>
        <p:spPr>
          <a:xfrm rot="19474049">
            <a:off x="3592160" y="4082528"/>
            <a:ext cx="933487" cy="1384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风场平流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295400" y="4944039"/>
            <a:ext cx="4396740" cy="1612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50" b="1" smtClean="0"/>
              <a:t>威尔逊山天文台气团输送图解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839200" y="4993233"/>
            <a:ext cx="40942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b="1" dirty="0" smtClean="0"/>
              <a:t>Years</a:t>
            </a:r>
            <a:endParaRPr lang="zh-CN" altLang="en-US" sz="900" b="1" dirty="0"/>
          </a:p>
        </p:txBody>
      </p:sp>
      <p:sp>
        <p:nvSpPr>
          <p:cNvPr id="25" name="文本框 24"/>
          <p:cNvSpPr txBox="1"/>
          <p:nvPr/>
        </p:nvSpPr>
        <p:spPr>
          <a:xfrm>
            <a:off x="8915400" y="2153227"/>
            <a:ext cx="2133600" cy="5327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US" altLang="zh-CN" sz="1000" b="1" dirty="0" smtClean="0"/>
              <a:t>自上而下</a:t>
            </a:r>
          </a:p>
          <a:p>
            <a:r>
              <a:rPr lang="en-US" altLang="zh-CN" sz="1000" b="1" dirty="0" smtClean="0"/>
              <a:t>自下而上清单</a:t>
            </a:r>
          </a:p>
          <a:p>
            <a:r>
              <a:rPr lang="en-US" altLang="zh-CN" sz="1000" b="1" dirty="0" smtClean="0"/>
              <a:t>推</a:t>
            </a:r>
            <a:r>
              <a:rPr lang="zh-CN" altLang="en-US" sz="1000" b="1" dirty="0"/>
              <a:t>测的自下而上</a:t>
            </a:r>
            <a:r>
              <a:rPr lang="en-US" altLang="zh-CN" sz="1000" b="1" dirty="0" smtClean="0"/>
              <a:t>清单</a:t>
            </a:r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5099477" y="3222824"/>
            <a:ext cx="2467200" cy="283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N</a:t>
            </a:r>
            <a:r>
              <a:rPr lang="en-US" altLang="zh-CN" sz="1200" baseline="-25000" dirty="0" smtClean="0"/>
              <a:t>2</a:t>
            </a:r>
            <a:r>
              <a:rPr lang="en-US" altLang="zh-CN" sz="1200" dirty="0" smtClean="0"/>
              <a:t>0</a:t>
            </a:r>
            <a:r>
              <a:rPr lang="zh-CN" altLang="en-US" sz="1200" dirty="0" smtClean="0"/>
              <a:t>排放（不超过</a:t>
            </a:r>
            <a:r>
              <a:rPr lang="en-US" altLang="zh-CN" sz="1200" dirty="0" smtClean="0"/>
              <a:t>CO</a:t>
            </a:r>
            <a:r>
              <a:rPr lang="en-US" altLang="zh-CN" sz="1200" baseline="-25000" dirty="0" smtClean="0"/>
              <a:t>2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每年）</a:t>
            </a:r>
            <a:endParaRPr lang="zh-CN" altLang="en-US" sz="12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AxYWM2YWY1OTI0YmRmYzExMTVjMWQ4YjQ0OTM2Ym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23.179527559055,&quot;width&quot;:9076.7984251968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abe8955-d183-407a-bb57-998f10631b2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1254</Words>
  <Application>Microsoft Office PowerPoint</Application>
  <PresentationFormat>宽屏</PresentationFormat>
  <Paragraphs>529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Century Gothic</vt:lpstr>
      <vt:lpstr>Microsoft Sans Serif</vt:lpstr>
      <vt:lpstr>Times New Roman</vt:lpstr>
      <vt:lpstr>Wingdings</vt:lpstr>
      <vt:lpstr>Office Theme</vt:lpstr>
      <vt:lpstr>加州温室气体测量和监测计划</vt:lpstr>
      <vt:lpstr>加州空气污染问题</vt:lpstr>
      <vt:lpstr>加州气候目标</vt:lpstr>
      <vt:lpstr>加州气候立法</vt:lpstr>
      <vt:lpstr>迄今为止的进展—实现目标和脱钩</vt:lpstr>
      <vt:lpstr>基于测量的气候研究计划目标</vt:lpstr>
      <vt:lpstr>加利福尼亚分层温室气体测量计划</vt:lpstr>
      <vt:lpstr>洛杉矶县 威尔逊山天文台</vt:lpstr>
      <vt:lpstr>洛杉矶超级工厂</vt:lpstr>
      <vt:lpstr>威尔逊山 – 甲烷源解析</vt:lpstr>
      <vt:lpstr>洛杉矶超级工厂</vt:lpstr>
      <vt:lpstr>单个点源特性</vt:lpstr>
      <vt:lpstr>面源特性</vt:lpstr>
      <vt:lpstr>加利福尼亚温室气体监测网络</vt:lpstr>
      <vt:lpstr>CARB逆建模程序</vt:lpstr>
      <vt:lpstr>自上而下的清单比较</vt:lpstr>
      <vt:lpstr>利用遥感发现甲烷泄漏</vt:lpstr>
      <vt:lpstr>使用30多年NASA投资和新航空航天范例</vt:lpstr>
      <vt:lpstr>哪些源喷出高浓度羽流</vt:lpstr>
      <vt:lpstr>于加利福尼亚进行的机载活动调查</vt:lpstr>
      <vt:lpstr>与操作员共享的图像示例</vt:lpstr>
      <vt:lpstr>与操作员共享的图像示例</vt:lpstr>
      <vt:lpstr>与操作员共享的图像示例</vt:lpstr>
      <vt:lpstr>与操作员共享的图像示例</vt:lpstr>
      <vt:lpstr>操作员回复示例</vt:lpstr>
      <vt:lpstr>理想观测平台 从观测转向缓解——2023年发射</vt:lpstr>
      <vt:lpstr>理想观测平台 从观测转向缓解——2023年发射</vt:lpstr>
      <vt:lpstr>发展持续观测 碳映射器联合会</vt:lpstr>
      <vt:lpstr>下一步</vt:lpstr>
      <vt:lpstr>谢谢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Satellite Remote Sensing for PM2.5 Air Pollution</dc:title>
  <dc:creator>Lee, Hyung Joo@ARB</dc:creator>
  <cp:lastModifiedBy>玛丽莲梦露</cp:lastModifiedBy>
  <cp:revision>157</cp:revision>
  <dcterms:created xsi:type="dcterms:W3CDTF">2022-08-12T03:21:00Z</dcterms:created>
  <dcterms:modified xsi:type="dcterms:W3CDTF">2022-08-15T07:01:11Z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2022-08-01T16:00:00Z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2022-08-12T16:00:00Z</vt:filetime>
  </property>
  <property fmtid="{D5CDD505-2E9C-101B-9397-08002B2CF9AE}" pid="5" name="ICV">
    <vt:lpwstr>FD66BF75BD35435FAE81400FCD8EE2A6</vt:lpwstr>
  </property>
  <property fmtid="{D5CDD505-2E9C-101B-9397-08002B2CF9AE}" pid="6" name="KSOProductBuildVer">
    <vt:lpwstr>2052-11.1.0.12302</vt:lpwstr>
  </property>
</Properties>
</file>